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24"/>
  </p:notesMasterIdLst>
  <p:sldIdLst>
    <p:sldId id="256" r:id="rId3"/>
    <p:sldId id="297" r:id="rId4"/>
    <p:sldId id="259" r:id="rId5"/>
    <p:sldId id="260" r:id="rId6"/>
    <p:sldId id="261" r:id="rId7"/>
    <p:sldId id="262" r:id="rId8"/>
    <p:sldId id="263" r:id="rId9"/>
    <p:sldId id="264" r:id="rId10"/>
    <p:sldId id="265" r:id="rId11"/>
    <p:sldId id="268" r:id="rId12"/>
    <p:sldId id="269" r:id="rId13"/>
    <p:sldId id="298" r:id="rId14"/>
    <p:sldId id="279" r:id="rId15"/>
    <p:sldId id="278" r:id="rId16"/>
    <p:sldId id="289" r:id="rId17"/>
    <p:sldId id="290" r:id="rId18"/>
    <p:sldId id="291" r:id="rId19"/>
    <p:sldId id="292" r:id="rId20"/>
    <p:sldId id="293" r:id="rId21"/>
    <p:sldId id="294" r:id="rId22"/>
    <p:sldId id="295" r:id="rId23"/>
  </p:sldIdLst>
  <p:sldSz cx="9144000" cy="5143500" type="screen16x9"/>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6140" autoAdjust="0"/>
  </p:normalViewPr>
  <p:slideViewPr>
    <p:cSldViewPr>
      <p:cViewPr varScale="1">
        <p:scale>
          <a:sx n="150" d="100"/>
          <a:sy n="150" d="100"/>
        </p:scale>
        <p:origin x="-492"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FF22311-2429-434A-B628-67DCE02C031E}" type="datetimeFigureOut">
              <a:rPr lang="pt-BR"/>
              <a:pPr>
                <a:defRPr/>
              </a:pPr>
              <a:t>27/07/2015</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3C59849-9AAB-4DC9-9D9F-043AB6C154A3}" type="slidenum">
              <a:rPr lang="pt-BR"/>
              <a:pPr>
                <a:defRPr/>
              </a:pPr>
              <a:t>‹nº›</a:t>
            </a:fld>
            <a:endParaRPr lang="pt-BR"/>
          </a:p>
        </p:txBody>
      </p:sp>
    </p:spTree>
    <p:extLst>
      <p:ext uri="{BB962C8B-B14F-4D97-AF65-F5344CB8AC3E}">
        <p14:creationId xmlns:p14="http://schemas.microsoft.com/office/powerpoint/2010/main" val="40318938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969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smtClean="0"/>
          </a:p>
        </p:txBody>
      </p:sp>
      <p:sp>
        <p:nvSpPr>
          <p:cNvPr id="2970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0C6BE8-1D6B-4860-A45D-30120849F6F8}" type="slidenum">
              <a:rPr lang="pt-BR"/>
              <a:pPr fontAlgn="base">
                <a:spcBef>
                  <a:spcPct val="0"/>
                </a:spcBef>
                <a:spcAft>
                  <a:spcPct val="0"/>
                </a:spcAft>
              </a:pPr>
              <a:t>1</a:t>
            </a:fld>
            <a:endParaRPr lang="pt-B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198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4198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E3D93F-F440-41E0-A262-6FF21F1D64BD}" type="slidenum">
              <a:rPr lang="pt-BR"/>
              <a:pPr fontAlgn="base">
                <a:spcBef>
                  <a:spcPct val="0"/>
                </a:spcBef>
                <a:spcAft>
                  <a:spcPct val="0"/>
                </a:spcAft>
              </a:pPr>
              <a:t>11</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6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smtClean="0"/>
          </a:p>
        </p:txBody>
      </p:sp>
      <p:sp>
        <p:nvSpPr>
          <p:cNvPr id="4096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38A502-D3A8-4631-9203-5FA23DA916AE}" type="slidenum">
              <a:rPr lang="pt-BR">
                <a:solidFill>
                  <a:prstClr val="black"/>
                </a:solidFill>
              </a:rPr>
              <a:pPr/>
              <a:t>12</a:t>
            </a:fld>
            <a:endParaRPr lang="pt-BR"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120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5120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42E7C3-9972-4639-8ADF-E7B9E771CBC1}" type="slidenum">
              <a:rPr lang="pt-BR"/>
              <a:pPr fontAlgn="base">
                <a:spcBef>
                  <a:spcPct val="0"/>
                </a:spcBef>
                <a:spcAft>
                  <a:spcPct val="0"/>
                </a:spcAft>
              </a:pPr>
              <a:t>13</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222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5222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167DEA-921B-4FF4-988D-AEA7A0895EF9}" type="slidenum">
              <a:rPr lang="pt-BR"/>
              <a:pPr fontAlgn="base">
                <a:spcBef>
                  <a:spcPct val="0"/>
                </a:spcBef>
                <a:spcAft>
                  <a:spcPct val="0"/>
                </a:spcAft>
              </a:pPr>
              <a:t>14</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53C59849-9AAB-4DC9-9D9F-043AB6C154A3}" type="slidenum">
              <a:rPr lang="pt-BR" smtClean="0"/>
              <a:pPr>
                <a:defRPr/>
              </a:pPr>
              <a:t>15</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53C59849-9AAB-4DC9-9D9F-043AB6C154A3}" type="slidenum">
              <a:rPr lang="pt-BR" smtClean="0"/>
              <a:pPr>
                <a:defRPr/>
              </a:pPr>
              <a:t>16</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53C59849-9AAB-4DC9-9D9F-043AB6C154A3}" type="slidenum">
              <a:rPr lang="pt-BR" smtClean="0"/>
              <a:pPr>
                <a:defRPr/>
              </a:pPr>
              <a:t>17</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53C59849-9AAB-4DC9-9D9F-043AB6C154A3}" type="slidenum">
              <a:rPr lang="pt-BR" smtClean="0"/>
              <a:pPr>
                <a:defRPr/>
              </a:pPr>
              <a:t>18</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53C59849-9AAB-4DC9-9D9F-043AB6C154A3}" type="slidenum">
              <a:rPr lang="pt-BR" smtClean="0"/>
              <a:pPr>
                <a:defRPr/>
              </a:pPr>
              <a:t>19</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53C59849-9AAB-4DC9-9D9F-043AB6C154A3}" type="slidenum">
              <a:rPr lang="pt-BR" smtClean="0"/>
              <a:pPr>
                <a:defRPr/>
              </a:pPr>
              <a:t>20</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277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smtClean="0"/>
          </a:p>
        </p:txBody>
      </p:sp>
      <p:sp>
        <p:nvSpPr>
          <p:cNvPr id="3277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C484C3-0B0D-49EE-9FF4-1B800E5617C6}" type="slidenum">
              <a:rPr lang="pt-BR"/>
              <a:pPr fontAlgn="base">
                <a:spcBef>
                  <a:spcPct val="0"/>
                </a:spcBef>
                <a:spcAft>
                  <a:spcPct val="0"/>
                </a:spcAft>
              </a:pPr>
              <a:t>3</a:t>
            </a:fld>
            <a:endParaRPr lang="pt-B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53C59849-9AAB-4DC9-9D9F-043AB6C154A3}" type="slidenum">
              <a:rPr lang="pt-BR" smtClean="0"/>
              <a:pPr>
                <a:defRPr/>
              </a:pPr>
              <a:t>21</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379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smtClean="0"/>
          </a:p>
        </p:txBody>
      </p:sp>
      <p:sp>
        <p:nvSpPr>
          <p:cNvPr id="3379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C5BB44-E91B-4023-8B03-95FA3598FAEA}" type="slidenum">
              <a:rPr lang="pt-BR"/>
              <a:pPr fontAlgn="base">
                <a:spcBef>
                  <a:spcPct val="0"/>
                </a:spcBef>
                <a:spcAft>
                  <a:spcPct val="0"/>
                </a:spcAft>
              </a:pPr>
              <a:t>4</a:t>
            </a:fld>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481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smtClean="0"/>
          </a:p>
        </p:txBody>
      </p:sp>
      <p:sp>
        <p:nvSpPr>
          <p:cNvPr id="3482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FEC7EC-D3DD-4ACE-9712-4F5EFCA1DE68}" type="slidenum">
              <a:rPr lang="pt-BR"/>
              <a:pPr fontAlgn="base">
                <a:spcBef>
                  <a:spcPct val="0"/>
                </a:spcBef>
                <a:spcAft>
                  <a:spcPct val="0"/>
                </a:spcAft>
              </a:pPr>
              <a:t>5</a:t>
            </a:fld>
            <a:endParaRPr 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584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smtClean="0"/>
          </a:p>
        </p:txBody>
      </p:sp>
      <p:sp>
        <p:nvSpPr>
          <p:cNvPr id="3584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0D9FE6-D2ED-43B1-9522-0C577DB64A63}" type="slidenum">
              <a:rPr lang="pt-BR"/>
              <a:pPr fontAlgn="base">
                <a:spcBef>
                  <a:spcPct val="0"/>
                </a:spcBef>
                <a:spcAft>
                  <a:spcPct val="0"/>
                </a:spcAft>
              </a:pPr>
              <a:t>6</a:t>
            </a:fld>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686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smtClean="0"/>
          </a:p>
        </p:txBody>
      </p:sp>
      <p:sp>
        <p:nvSpPr>
          <p:cNvPr id="3686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4AC049-B541-4643-A07E-0C123966A9EA}" type="slidenum">
              <a:rPr lang="pt-BR"/>
              <a:pPr fontAlgn="base">
                <a:spcBef>
                  <a:spcPct val="0"/>
                </a:spcBef>
                <a:spcAft>
                  <a:spcPct val="0"/>
                </a:spcAft>
              </a:pPr>
              <a:t>7</a:t>
            </a:fld>
            <a:endParaRPr 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smtClean="0"/>
          </a:p>
        </p:txBody>
      </p:sp>
      <p:sp>
        <p:nvSpPr>
          <p:cNvPr id="3789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D341A4-84C1-4881-B7C7-1FA4C5BD5A15}" type="slidenum">
              <a:rPr lang="pt-BR"/>
              <a:pPr fontAlgn="base">
                <a:spcBef>
                  <a:spcPct val="0"/>
                </a:spcBef>
                <a:spcAft>
                  <a:spcPct val="0"/>
                </a:spcAft>
              </a:pPr>
              <a:t>8</a:t>
            </a:fld>
            <a:endParaRPr 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891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smtClean="0"/>
          </a:p>
        </p:txBody>
      </p:sp>
      <p:sp>
        <p:nvSpPr>
          <p:cNvPr id="3891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5DA6AD-8B74-4267-86F7-EBB7B5D35CE1}" type="slidenum">
              <a:rPr lang="pt-BR"/>
              <a:pPr fontAlgn="base">
                <a:spcBef>
                  <a:spcPct val="0"/>
                </a:spcBef>
                <a:spcAft>
                  <a:spcPct val="0"/>
                </a:spcAft>
              </a:pPr>
              <a:t>9</a:t>
            </a:fld>
            <a:endParaRPr 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6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smtClean="0"/>
          </a:p>
        </p:txBody>
      </p:sp>
      <p:sp>
        <p:nvSpPr>
          <p:cNvPr id="4096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38A502-D3A8-4631-9203-5FA23DA916AE}" type="slidenum">
              <a:rPr lang="pt-BR"/>
              <a:pPr fontAlgn="base">
                <a:spcBef>
                  <a:spcPct val="0"/>
                </a:spcBef>
                <a:spcAft>
                  <a:spcPct val="0"/>
                </a:spcAft>
              </a:pPr>
              <a:t>10</a:t>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gif"/><Relationship Id="rId5" Type="http://schemas.microsoft.com/office/2007/relationships/hdphoto" Target="../media/hdphoto2.wdp"/><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3.gif"/><Relationship Id="rId5" Type="http://schemas.microsoft.com/office/2007/relationships/hdphoto" Target="../media/hdphoto2.wdp"/><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gif"/></Relationships>
</file>

<file path=ppt/slideLayouts/_rels/slideLayout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7" name="CaixaDeTexto 6"/>
          <p:cNvSpPr txBox="1"/>
          <p:nvPr userDrawn="1"/>
        </p:nvSpPr>
        <p:spPr>
          <a:xfrm>
            <a:off x="9361" y="3383146"/>
            <a:ext cx="5622052" cy="646331"/>
          </a:xfrm>
          <a:prstGeom prst="rect">
            <a:avLst/>
          </a:prstGeom>
          <a:noFill/>
        </p:spPr>
        <p:txBody>
          <a:bodyPr wrap="non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pt-BR" b="1" dirty="0" smtClean="0">
                <a:solidFill>
                  <a:schemeClr val="bg1"/>
                </a:solidFill>
                <a:effectLst/>
              </a:rPr>
              <a:t>Otimizando sua TI e maximizando seus negócios.</a:t>
            </a:r>
          </a:p>
          <a:p>
            <a:endParaRPr lang="pt-BR" dirty="0"/>
          </a:p>
        </p:txBody>
      </p:sp>
      <p:pic>
        <p:nvPicPr>
          <p:cNvPr id="12" name="Picture 2" descr="F:\Desenvolve\Testar.me\Apresentações\Fundos\1.jp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231" y="4246"/>
            <a:ext cx="9155113" cy="5143500"/>
          </a:xfrm>
          <a:prstGeom prst="rect">
            <a:avLst/>
          </a:prstGeom>
          <a:noFill/>
          <a:ln w="9525">
            <a:noFill/>
            <a:miter lim="800000"/>
            <a:headEnd/>
            <a:tailEnd/>
          </a:ln>
        </p:spPr>
      </p:pic>
      <p:sp>
        <p:nvSpPr>
          <p:cNvPr id="13" name="Rectangle 5"/>
          <p:cNvSpPr>
            <a:spLocks noGrp="1" noChangeArrowheads="1"/>
          </p:cNvSpPr>
          <p:nvPr>
            <p:ph type="subTitle" idx="1"/>
          </p:nvPr>
        </p:nvSpPr>
        <p:spPr>
          <a:xfrm>
            <a:off x="3976387" y="2849944"/>
            <a:ext cx="4357718" cy="375050"/>
          </a:xfrm>
        </p:spPr>
        <p:txBody>
          <a:bodyPr>
            <a:normAutofit/>
          </a:bodyPr>
          <a:lstStyle>
            <a:lvl1pPr>
              <a:buNone/>
              <a:defRPr sz="1600">
                <a:solidFill>
                  <a:schemeClr val="bg1"/>
                </a:solidFill>
              </a:defRPr>
            </a:lvl1pPr>
          </a:lstStyle>
          <a:p>
            <a:r>
              <a:rPr lang="pt-BR" smtClean="0"/>
              <a:t>Clique para editar o estilo do subtítulo mestre</a:t>
            </a:r>
            <a:endParaRPr lang="en-US" dirty="0"/>
          </a:p>
        </p:txBody>
      </p:sp>
      <p:pic>
        <p:nvPicPr>
          <p:cNvPr id="14" name="Picture 2" descr="C:\Users\hugo\Desktop\Cronometro.jpg" title="Teste de Software e Teste de performance - Testar.me"/>
          <p:cNvPicPr>
            <a:picLocks noChangeAspect="1" noChangeArrowheads="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476" y="1131590"/>
            <a:ext cx="9160043"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T:\Desenvolve\Testar.me\Logos\NOVOS\TRANSPARENTE.gif" title="Teste de Software e Teste de Performance"/>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4109" y="2689258"/>
            <a:ext cx="3920807" cy="818596"/>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p:cNvSpPr txBox="1"/>
          <p:nvPr userDrawn="1"/>
        </p:nvSpPr>
        <p:spPr>
          <a:xfrm>
            <a:off x="-14748" y="3393448"/>
            <a:ext cx="5622052" cy="646331"/>
          </a:xfrm>
          <a:prstGeom prst="rect">
            <a:avLst/>
          </a:prstGeom>
          <a:noFill/>
        </p:spPr>
        <p:txBody>
          <a:bodyPr wrap="non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pt-BR" b="1" dirty="0" smtClean="0">
                <a:solidFill>
                  <a:schemeClr val="bg1"/>
                </a:solidFill>
                <a:effectLst/>
              </a:rPr>
              <a:t>Otimizando sua TI e maximizando seus negócios.</a:t>
            </a:r>
          </a:p>
          <a:p>
            <a:endParaRPr lang="pt-B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36E6DDF-6DC5-4C0D-828D-9BCC11D8F43F}" type="datetimeFigureOut">
              <a:rPr lang="pt-BR"/>
              <a:pPr>
                <a:defRPr/>
              </a:pPr>
              <a:t>27/07/2015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7B31008-7370-46D0-BADB-6F4AF16F0CC0}"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05979"/>
            <a:ext cx="6019800" cy="4388644"/>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CC2548DB-BCC0-40E4-8272-4AD5AFA344FA}" type="datetimeFigureOut">
              <a:rPr lang="pt-BR"/>
              <a:pPr>
                <a:defRPr/>
              </a:pPr>
              <a:t>27/07/2015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A891116-9301-4BAA-ABD6-934B22863EC5}"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7" name="CaixaDeTexto 6"/>
          <p:cNvSpPr txBox="1"/>
          <p:nvPr userDrawn="1"/>
        </p:nvSpPr>
        <p:spPr>
          <a:xfrm>
            <a:off x="9361" y="3383146"/>
            <a:ext cx="5622052" cy="646331"/>
          </a:xfrm>
          <a:prstGeom prst="rect">
            <a:avLst/>
          </a:prstGeom>
          <a:noFill/>
        </p:spPr>
        <p:txBody>
          <a:bodyPr wrap="none" rtlCol="0">
            <a:spAutoFit/>
          </a:bodyPr>
          <a:lstStyle/>
          <a:p>
            <a:pPr>
              <a:defRPr/>
            </a:pPr>
            <a:r>
              <a:rPr lang="pt-BR" b="1" dirty="0" smtClean="0">
                <a:solidFill>
                  <a:prstClr val="white"/>
                </a:solidFill>
              </a:rPr>
              <a:t>Otimizando sua TI e maximizando seus negócios.</a:t>
            </a:r>
          </a:p>
          <a:p>
            <a:endParaRPr lang="pt-BR" dirty="0">
              <a:solidFill>
                <a:prstClr val="black"/>
              </a:solidFill>
            </a:endParaRPr>
          </a:p>
        </p:txBody>
      </p:sp>
      <p:pic>
        <p:nvPicPr>
          <p:cNvPr id="12" name="Picture 2" descr="F:\Desenvolve\Testar.me\Apresentações\Fundos\1.jp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231" y="4246"/>
            <a:ext cx="9155113" cy="5143500"/>
          </a:xfrm>
          <a:prstGeom prst="rect">
            <a:avLst/>
          </a:prstGeom>
          <a:noFill/>
          <a:ln w="9525">
            <a:noFill/>
            <a:miter lim="800000"/>
            <a:headEnd/>
            <a:tailEnd/>
          </a:ln>
        </p:spPr>
      </p:pic>
      <p:sp>
        <p:nvSpPr>
          <p:cNvPr id="13" name="Rectangle 5"/>
          <p:cNvSpPr>
            <a:spLocks noGrp="1" noChangeArrowheads="1"/>
          </p:cNvSpPr>
          <p:nvPr>
            <p:ph type="subTitle" idx="1"/>
          </p:nvPr>
        </p:nvSpPr>
        <p:spPr>
          <a:xfrm>
            <a:off x="3976387" y="2849944"/>
            <a:ext cx="4357718" cy="375050"/>
          </a:xfrm>
        </p:spPr>
        <p:txBody>
          <a:bodyPr>
            <a:normAutofit/>
          </a:bodyPr>
          <a:lstStyle>
            <a:lvl1pPr>
              <a:buNone/>
              <a:defRPr sz="1600">
                <a:solidFill>
                  <a:schemeClr val="bg1"/>
                </a:solidFill>
              </a:defRPr>
            </a:lvl1pPr>
          </a:lstStyle>
          <a:p>
            <a:r>
              <a:rPr lang="pt-BR" smtClean="0"/>
              <a:t>Clique para editar o estilo do subtítulo mestre</a:t>
            </a:r>
            <a:endParaRPr lang="en-US" dirty="0"/>
          </a:p>
        </p:txBody>
      </p:sp>
      <p:pic>
        <p:nvPicPr>
          <p:cNvPr id="14" name="Picture 2" descr="C:\Users\hugo\Desktop\Cronometro.jpg" title="Teste de Software e Teste de performance - Testar.me"/>
          <p:cNvPicPr>
            <a:picLocks noChangeAspect="1" noChangeArrowheads="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476" y="1131590"/>
            <a:ext cx="9160043"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T:\Desenvolve\Testar.me\Logos\NOVOS\TRANSPARENTE.gif" title="Teste de Software e Teste de Performance"/>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4109" y="2689258"/>
            <a:ext cx="3920807" cy="818596"/>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p:cNvSpPr txBox="1"/>
          <p:nvPr userDrawn="1"/>
        </p:nvSpPr>
        <p:spPr>
          <a:xfrm>
            <a:off x="-14748" y="3393448"/>
            <a:ext cx="5622052" cy="646331"/>
          </a:xfrm>
          <a:prstGeom prst="rect">
            <a:avLst/>
          </a:prstGeom>
          <a:noFill/>
        </p:spPr>
        <p:txBody>
          <a:bodyPr wrap="none" rtlCol="0">
            <a:spAutoFit/>
          </a:bodyPr>
          <a:lstStyle/>
          <a:p>
            <a:pPr>
              <a:defRPr/>
            </a:pPr>
            <a:r>
              <a:rPr lang="pt-BR" b="1" dirty="0" smtClean="0">
                <a:solidFill>
                  <a:prstClr val="white"/>
                </a:solidFill>
              </a:rPr>
              <a:t>Otimizando sua TI e maximizando seus negócios.</a:t>
            </a:r>
          </a:p>
          <a:p>
            <a:endParaRPr lang="pt-BR" dirty="0">
              <a:solidFill>
                <a:prstClr val="black"/>
              </a:solidFill>
            </a:endParaRPr>
          </a:p>
        </p:txBody>
      </p:sp>
    </p:spTree>
    <p:extLst>
      <p:ext uri="{BB962C8B-B14F-4D97-AF65-F5344CB8AC3E}">
        <p14:creationId xmlns:p14="http://schemas.microsoft.com/office/powerpoint/2010/main" val="5502351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4" name="Picture 2" descr="F:\Desenvolve\Testar.me\Apresentações\Fundos\3.jp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 y="0"/>
            <a:ext cx="9147175" cy="5143500"/>
          </a:xfrm>
          <a:prstGeom prst="rect">
            <a:avLst/>
          </a:prstGeom>
          <a:noFill/>
          <a:ln w="9525">
            <a:noFill/>
            <a:miter lim="800000"/>
            <a:headEnd/>
            <a:tailEnd/>
          </a:ln>
        </p:spPr>
      </p:pic>
      <p:pic>
        <p:nvPicPr>
          <p:cNvPr id="2054" name="Picture 6" descr="T:\Desenvolve\Testar.me\Logos\NOVOS\Logo_transparente2.gif" title="teste de software e teste de performance http://www.testar.me"/>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712792" y="123478"/>
            <a:ext cx="2179688"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799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pic>
        <p:nvPicPr>
          <p:cNvPr id="4" name="Picture 3" descr="F:\Desenvolve\Testar.me\Apresentações\Fundos\5.jp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9137650" cy="5143500"/>
          </a:xfrm>
          <a:prstGeom prst="rect">
            <a:avLst/>
          </a:prstGeom>
          <a:noFill/>
          <a:ln w="9525">
            <a:noFill/>
            <a:miter lim="800000"/>
            <a:headEnd/>
            <a:tailEnd/>
          </a:ln>
        </p:spPr>
      </p:pic>
      <p:pic>
        <p:nvPicPr>
          <p:cNvPr id="5" name="Picture 3" descr="T:\Desenvolve\Testar.me\Logos\NOVOS\TRANSPARENTE.gif" title="teste de software"/>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7504" y="1741968"/>
            <a:ext cx="3723481" cy="81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6163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7142E10A-D5B8-4EA6-AF55-28D77982544E}" type="datetimeFigureOut">
              <a:rPr lang="pt-BR">
                <a:solidFill>
                  <a:prstClr val="black">
                    <a:tint val="75000"/>
                  </a:prstClr>
                </a:solidFill>
              </a:rPr>
              <a:pPr>
                <a:defRPr/>
              </a:pPr>
              <a:t>27/07/2015</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0FBFF74D-3B02-4CB8-84C1-D1D60DB61CB4}"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177594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665DD49F-5FB9-46B7-A131-9281250ADA60}" type="datetimeFigureOut">
              <a:rPr lang="pt-BR">
                <a:solidFill>
                  <a:prstClr val="black">
                    <a:tint val="75000"/>
                  </a:prstClr>
                </a:solidFill>
              </a:rPr>
              <a:pPr>
                <a:defRPr/>
              </a:pPr>
              <a:t>27/07/2015</a:t>
            </a:fld>
            <a:endParaRPr lang="pt-BR">
              <a:solidFill>
                <a:prstClr val="black">
                  <a:tint val="7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9" name="Espaço Reservado para Número de Slide 5"/>
          <p:cNvSpPr>
            <a:spLocks noGrp="1"/>
          </p:cNvSpPr>
          <p:nvPr>
            <p:ph type="sldNum" sz="quarter" idx="12"/>
          </p:nvPr>
        </p:nvSpPr>
        <p:spPr/>
        <p:txBody>
          <a:bodyPr/>
          <a:lstStyle>
            <a:lvl1pPr>
              <a:defRPr/>
            </a:lvl1pPr>
          </a:lstStyle>
          <a:p>
            <a:pPr>
              <a:defRPr/>
            </a:pPr>
            <a:fld id="{130CEE71-CD62-42E6-8885-DEAB6A2D7C2F}"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2225897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F414E71C-8E58-47DD-8196-DAE5EDD992D7}" type="datetimeFigureOut">
              <a:rPr lang="pt-BR">
                <a:solidFill>
                  <a:prstClr val="black">
                    <a:tint val="75000"/>
                  </a:prstClr>
                </a:solidFill>
              </a:rPr>
              <a:pPr>
                <a:defRPr/>
              </a:pPr>
              <a:t>27/07/2015</a:t>
            </a:fld>
            <a:endParaRPr lang="pt-BR">
              <a:solidFill>
                <a:prstClr val="black">
                  <a:tint val="7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5" name="Espaço Reservado para Número de Slide 5"/>
          <p:cNvSpPr>
            <a:spLocks noGrp="1"/>
          </p:cNvSpPr>
          <p:nvPr>
            <p:ph type="sldNum" sz="quarter" idx="12"/>
          </p:nvPr>
        </p:nvSpPr>
        <p:spPr/>
        <p:txBody>
          <a:bodyPr/>
          <a:lstStyle>
            <a:lvl1pPr>
              <a:defRPr/>
            </a:lvl1pPr>
          </a:lstStyle>
          <a:p>
            <a:pPr>
              <a:defRPr/>
            </a:pPr>
            <a:fld id="{55A5BE59-8D28-4F29-929D-ECADEBA74F92}"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841309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E9C6CC10-A1DC-46C1-BE97-6B987F3327A4}" type="datetimeFigureOut">
              <a:rPr lang="pt-BR">
                <a:solidFill>
                  <a:prstClr val="black">
                    <a:tint val="75000"/>
                  </a:prstClr>
                </a:solidFill>
              </a:rPr>
              <a:pPr>
                <a:defRPr/>
              </a:pPr>
              <a:t>27/07/2015</a:t>
            </a:fld>
            <a:endParaRPr lang="pt-BR">
              <a:solidFill>
                <a:prstClr val="black">
                  <a:tint val="7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4" name="Espaço Reservado para Número de Slide 5"/>
          <p:cNvSpPr>
            <a:spLocks noGrp="1"/>
          </p:cNvSpPr>
          <p:nvPr>
            <p:ph type="sldNum" sz="quarter" idx="12"/>
          </p:nvPr>
        </p:nvSpPr>
        <p:spPr/>
        <p:txBody>
          <a:bodyPr/>
          <a:lstStyle>
            <a:lvl1pPr>
              <a:defRPr/>
            </a:lvl1pPr>
          </a:lstStyle>
          <a:p>
            <a:pPr>
              <a:defRPr/>
            </a:pPr>
            <a:fld id="{2B200521-7DA9-46BF-AA91-ECB52D27CFDC}"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2078592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0462985F-20AB-415F-8046-87093A5C1F36}" type="datetimeFigureOut">
              <a:rPr lang="pt-BR">
                <a:solidFill>
                  <a:prstClr val="black">
                    <a:tint val="75000"/>
                  </a:prstClr>
                </a:solidFill>
              </a:rPr>
              <a:pPr>
                <a:defRPr/>
              </a:pPr>
              <a:t>27/07/2015</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3049CF59-AF27-46A0-890B-06B71B1EAF38}"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32463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4" name="Picture 2" descr="F:\Desenvolve\Testar.me\Apresentações\Fundos\3.jp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 y="0"/>
            <a:ext cx="9147175" cy="5143500"/>
          </a:xfrm>
          <a:prstGeom prst="rect">
            <a:avLst/>
          </a:prstGeom>
          <a:noFill/>
          <a:ln w="9525">
            <a:noFill/>
            <a:miter lim="800000"/>
            <a:headEnd/>
            <a:tailEnd/>
          </a:ln>
        </p:spPr>
      </p:pic>
      <p:pic>
        <p:nvPicPr>
          <p:cNvPr id="2054" name="Picture 6" descr="T:\Desenvolve\Testar.me\Logos\NOVOS\Logo_transparente2.gif" title="teste de software e teste de performance http://www.testar.me"/>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712792" y="123478"/>
            <a:ext cx="2179688" cy="504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EC5A5AEB-F177-471C-BCE1-EC0961C0BA10}" type="datetimeFigureOut">
              <a:rPr lang="pt-BR">
                <a:solidFill>
                  <a:prstClr val="black">
                    <a:tint val="75000"/>
                  </a:prstClr>
                </a:solidFill>
              </a:rPr>
              <a:pPr>
                <a:defRPr/>
              </a:pPr>
              <a:t>27/07/2015</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4268A66D-8008-4139-A210-2C983016C3B6}"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2127455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36E6DDF-6DC5-4C0D-828D-9BCC11D8F43F}" type="datetimeFigureOut">
              <a:rPr lang="pt-BR">
                <a:solidFill>
                  <a:prstClr val="black">
                    <a:tint val="75000"/>
                  </a:prstClr>
                </a:solidFill>
              </a:rPr>
              <a:pPr>
                <a:defRPr/>
              </a:pPr>
              <a:t>27/07/2015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B7B31008-7370-46D0-BADB-6F4AF16F0CC0}"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4045921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05979"/>
            <a:ext cx="6019800" cy="4388644"/>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CC2548DB-BCC0-40E4-8272-4AD5AFA344FA}" type="datetimeFigureOut">
              <a:rPr lang="pt-BR">
                <a:solidFill>
                  <a:prstClr val="black">
                    <a:tint val="75000"/>
                  </a:prstClr>
                </a:solidFill>
              </a:rPr>
              <a:pPr>
                <a:defRPr/>
              </a:pPr>
              <a:t>27/07/2015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9A891116-9301-4BAA-ABD6-934B22863EC5}"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250417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pic>
        <p:nvPicPr>
          <p:cNvPr id="4" name="Picture 3" descr="F:\Desenvolve\Testar.me\Apresentações\Fundos\5.jp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9137650" cy="5143500"/>
          </a:xfrm>
          <a:prstGeom prst="rect">
            <a:avLst/>
          </a:prstGeom>
          <a:noFill/>
          <a:ln w="9525">
            <a:noFill/>
            <a:miter lim="800000"/>
            <a:headEnd/>
            <a:tailEnd/>
          </a:ln>
        </p:spPr>
      </p:pic>
      <p:pic>
        <p:nvPicPr>
          <p:cNvPr id="5" name="Picture 3" descr="T:\Desenvolve\Testar.me\Logos\NOVOS\TRANSPARENTE.gif" title="teste de software"/>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7504" y="1741968"/>
            <a:ext cx="3723481" cy="8185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7142E10A-D5B8-4EA6-AF55-28D77982544E}" type="datetimeFigureOut">
              <a:rPr lang="pt-BR"/>
              <a:pPr>
                <a:defRPr/>
              </a:pPr>
              <a:t>27/07/2015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0FBFF74D-3B02-4CB8-84C1-D1D60DB61CB4}"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665DD49F-5FB9-46B7-A131-9281250ADA60}" type="datetimeFigureOut">
              <a:rPr lang="pt-BR"/>
              <a:pPr>
                <a:defRPr/>
              </a:pPr>
              <a:t>27/07/2015</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130CEE71-CD62-42E6-8885-DEAB6A2D7C2F}"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F414E71C-8E58-47DD-8196-DAE5EDD992D7}" type="datetimeFigureOut">
              <a:rPr lang="pt-BR"/>
              <a:pPr>
                <a:defRPr/>
              </a:pPr>
              <a:t>27/07/2015</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55A5BE59-8D28-4F29-929D-ECADEBA74F92}"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E9C6CC10-A1DC-46C1-BE97-6B987F3327A4}" type="datetimeFigureOut">
              <a:rPr lang="pt-BR"/>
              <a:pPr>
                <a:defRPr/>
              </a:pPr>
              <a:t>27/07/2015</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2B200521-7DA9-46BF-AA91-ECB52D27CFDC}"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0462985F-20AB-415F-8046-87093A5C1F36}" type="datetimeFigureOut">
              <a:rPr lang="pt-BR"/>
              <a:pPr>
                <a:defRPr/>
              </a:pPr>
              <a:t>27/07/2015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049CF59-AF27-46A0-890B-06B71B1EAF38}"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EC5A5AEB-F177-471C-BCE1-EC0961C0BA10}" type="datetimeFigureOut">
              <a:rPr lang="pt-BR"/>
              <a:pPr>
                <a:defRPr/>
              </a:pPr>
              <a:t>27/07/2015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268A66D-8008-4139-A210-2C983016C3B6}"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7675DE0-7ED5-4FFB-913E-C4CFBDE67FEF}" type="datetimeFigureOut">
              <a:rPr lang="pt-BR"/>
              <a:pPr>
                <a:defRPr/>
              </a:pPr>
              <a:t>27/07/2015</a:t>
            </a:fld>
            <a:endParaRPr lang="pt-BR"/>
          </a:p>
        </p:txBody>
      </p:sp>
      <p:sp>
        <p:nvSpPr>
          <p:cNvPr id="5" name="Espaço Reservado para Rodapé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B7612B9-1A12-429C-BC90-A32733DC4D8E}"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7675DE0-7ED5-4FFB-913E-C4CFBDE67FEF}" type="datetimeFigureOut">
              <a:rPr lang="pt-BR">
                <a:solidFill>
                  <a:prstClr val="black">
                    <a:tint val="75000"/>
                  </a:prstClr>
                </a:solidFill>
              </a:rPr>
              <a:pPr>
                <a:defRPr/>
              </a:pPr>
              <a:t>27/07/2015</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B7612B9-1A12-429C-BC90-A32733DC4D8E}"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25148950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testar-me.blogspot.com.br/" TargetMode="External"/><Relationship Id="rId18" Type="http://schemas.openxmlformats.org/officeDocument/2006/relationships/image" Target="../media/image13.png"/><Relationship Id="rId3" Type="http://schemas.openxmlformats.org/officeDocument/2006/relationships/hyperlink" Target="http://www.testar.me/#!analise-de-performance/c18qv" TargetMode="External"/><Relationship Id="rId7" Type="http://schemas.openxmlformats.org/officeDocument/2006/relationships/hyperlink" Target="http://www.facebook.com/testarme" TargetMode="External"/><Relationship Id="rId12" Type="http://schemas.openxmlformats.org/officeDocument/2006/relationships/image" Target="../media/image10.png"/><Relationship Id="rId17" Type="http://schemas.openxmlformats.org/officeDocument/2006/relationships/hyperlink" Target="http://testarme.rssblog.zip.net/" TargetMode="External"/><Relationship Id="rId2" Type="http://schemas.openxmlformats.org/officeDocument/2006/relationships/notesSlide" Target="../notesSlides/notesSlide10.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twitter.com/testar_me" TargetMode="External"/><Relationship Id="rId5" Type="http://schemas.openxmlformats.org/officeDocument/2006/relationships/hyperlink" Target="https://plus.google.com/+TestarMe-Teste-De-Software-Performance/posts" TargetMode="External"/><Relationship Id="rId15" Type="http://schemas.openxmlformats.org/officeDocument/2006/relationships/hyperlink" Target="https://www.youtube.com/watch?v=cR80HCv4B24" TargetMode="External"/><Relationship Id="rId10" Type="http://schemas.openxmlformats.org/officeDocument/2006/relationships/image" Target="../media/image9.png"/><Relationship Id="rId4" Type="http://schemas.openxmlformats.org/officeDocument/2006/relationships/image" Target="../media/image29.png"/><Relationship Id="rId9" Type="http://schemas.openxmlformats.org/officeDocument/2006/relationships/hyperlink" Target="https://www.linkedin.com/company/testar-me" TargetMode="External"/><Relationship Id="rId1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www.testar.me/#!teste-software-monitoramento/c19g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hyperlink" Target="https://plus.google.com/+TestarMe-Teste-De-Software-Performance/posts" TargetMode="External"/><Relationship Id="rId13" Type="http://schemas.openxmlformats.org/officeDocument/2006/relationships/image" Target="../media/image9.png"/><Relationship Id="rId18" Type="http://schemas.openxmlformats.org/officeDocument/2006/relationships/hyperlink" Target="https://www.youtube.com/watch?v=cR80HCv4B24" TargetMode="External"/><Relationship Id="rId3" Type="http://schemas.openxmlformats.org/officeDocument/2006/relationships/image" Target="../media/image31.jpeg"/><Relationship Id="rId21" Type="http://schemas.openxmlformats.org/officeDocument/2006/relationships/image" Target="../media/image13.png"/><Relationship Id="rId7" Type="http://schemas.openxmlformats.org/officeDocument/2006/relationships/image" Target="../media/image34.jpeg"/><Relationship Id="rId12" Type="http://schemas.openxmlformats.org/officeDocument/2006/relationships/hyperlink" Target="https://www.linkedin.com/company/testar-me" TargetMode="External"/><Relationship Id="rId17" Type="http://schemas.openxmlformats.org/officeDocument/2006/relationships/image" Target="../media/image11.png"/><Relationship Id="rId2" Type="http://schemas.openxmlformats.org/officeDocument/2006/relationships/notesSlide" Target="../notesSlides/notesSlide13.xml"/><Relationship Id="rId16" Type="http://schemas.openxmlformats.org/officeDocument/2006/relationships/hyperlink" Target="http://testar-me.blogspot.com.br/" TargetMode="External"/><Relationship Id="rId20" Type="http://schemas.openxmlformats.org/officeDocument/2006/relationships/hyperlink" Target="http://testarme.rssblog.zip.net/" TargetMode="Externa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8.png"/><Relationship Id="rId5" Type="http://schemas.openxmlformats.org/officeDocument/2006/relationships/hyperlink" Target="http://www.testar.me/#!teste-software-monitoramento/c19g1" TargetMode="External"/><Relationship Id="rId15" Type="http://schemas.openxmlformats.org/officeDocument/2006/relationships/image" Target="../media/image10.png"/><Relationship Id="rId10" Type="http://schemas.openxmlformats.org/officeDocument/2006/relationships/hyperlink" Target="http://www.facebook.com/testarme" TargetMode="External"/><Relationship Id="rId19" Type="http://schemas.openxmlformats.org/officeDocument/2006/relationships/image" Target="../media/image12.png"/><Relationship Id="rId4" Type="http://schemas.openxmlformats.org/officeDocument/2006/relationships/image" Target="../media/image32.jpeg"/><Relationship Id="rId9" Type="http://schemas.openxmlformats.org/officeDocument/2006/relationships/image" Target="../media/image7.png"/><Relationship Id="rId14" Type="http://schemas.openxmlformats.org/officeDocument/2006/relationships/hyperlink" Target="https://twitter.com/testar_m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testar-me.blogspot.com.br/" TargetMode="External"/><Relationship Id="rId18" Type="http://schemas.openxmlformats.org/officeDocument/2006/relationships/image" Target="../media/image13.png"/><Relationship Id="rId3" Type="http://schemas.openxmlformats.org/officeDocument/2006/relationships/hyperlink" Target="http://www.testar.me/#!teste-de-escalabilidade/cmni" TargetMode="External"/><Relationship Id="rId7" Type="http://schemas.openxmlformats.org/officeDocument/2006/relationships/hyperlink" Target="http://www.facebook.com/testarme" TargetMode="External"/><Relationship Id="rId12" Type="http://schemas.openxmlformats.org/officeDocument/2006/relationships/image" Target="../media/image10.png"/><Relationship Id="rId17" Type="http://schemas.openxmlformats.org/officeDocument/2006/relationships/hyperlink" Target="http://testarme.rssblog.zip.net/" TargetMode="External"/><Relationship Id="rId2" Type="http://schemas.openxmlformats.org/officeDocument/2006/relationships/notesSlide" Target="../notesSlides/notesSlide15.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twitter.com/testar_me" TargetMode="External"/><Relationship Id="rId5" Type="http://schemas.openxmlformats.org/officeDocument/2006/relationships/hyperlink" Target="https://plus.google.com/+TestarMe-Teste-De-Software-Performance/posts" TargetMode="External"/><Relationship Id="rId15" Type="http://schemas.openxmlformats.org/officeDocument/2006/relationships/hyperlink" Target="https://www.youtube.com/watch?v=cR80HCv4B24" TargetMode="External"/><Relationship Id="rId10" Type="http://schemas.openxmlformats.org/officeDocument/2006/relationships/image" Target="../media/image9.png"/><Relationship Id="rId4" Type="http://schemas.openxmlformats.org/officeDocument/2006/relationships/image" Target="../media/image35.png"/><Relationship Id="rId9" Type="http://schemas.openxmlformats.org/officeDocument/2006/relationships/hyperlink" Target="https://www.linkedin.com/company/testar-me" TargetMode="External"/><Relationship Id="rId1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testar-me.blogspot.com.br/" TargetMode="External"/><Relationship Id="rId18" Type="http://schemas.openxmlformats.org/officeDocument/2006/relationships/image" Target="../media/image13.png"/><Relationship Id="rId3" Type="http://schemas.openxmlformats.org/officeDocument/2006/relationships/hyperlink" Target="http://www.testar.me/#!comparativo-de-performace/c9of" TargetMode="External"/><Relationship Id="rId7" Type="http://schemas.openxmlformats.org/officeDocument/2006/relationships/hyperlink" Target="http://www.facebook.com/testarme" TargetMode="External"/><Relationship Id="rId12" Type="http://schemas.openxmlformats.org/officeDocument/2006/relationships/image" Target="../media/image10.png"/><Relationship Id="rId17" Type="http://schemas.openxmlformats.org/officeDocument/2006/relationships/hyperlink" Target="http://testarme.rssblog.zip.net/" TargetMode="External"/><Relationship Id="rId2" Type="http://schemas.openxmlformats.org/officeDocument/2006/relationships/notesSlide" Target="../notesSlides/notesSlide17.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twitter.com/testar_me" TargetMode="External"/><Relationship Id="rId5" Type="http://schemas.openxmlformats.org/officeDocument/2006/relationships/hyperlink" Target="https://plus.google.com/+TestarMe-Teste-De-Software-Performance/posts" TargetMode="External"/><Relationship Id="rId15" Type="http://schemas.openxmlformats.org/officeDocument/2006/relationships/hyperlink" Target="https://www.youtube.com/watch?v=cR80HCv4B24" TargetMode="External"/><Relationship Id="rId10" Type="http://schemas.openxmlformats.org/officeDocument/2006/relationships/image" Target="../media/image9.png"/><Relationship Id="rId4" Type="http://schemas.openxmlformats.org/officeDocument/2006/relationships/image" Target="../media/image36.png"/><Relationship Id="rId9" Type="http://schemas.openxmlformats.org/officeDocument/2006/relationships/hyperlink" Target="https://www.linkedin.com/company/testar-me" TargetMode="External"/><Relationship Id="rId1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twitter.com/testar_me" TargetMode="External"/><Relationship Id="rId13" Type="http://schemas.openxmlformats.org/officeDocument/2006/relationships/image" Target="../media/image12.png"/><Relationship Id="rId18" Type="http://schemas.openxmlformats.org/officeDocument/2006/relationships/image" Target="../media/image14.jpe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hyperlink" Target="https://www.youtube.com/watch?v=cR80HCv4B24" TargetMode="External"/><Relationship Id="rId17" Type="http://schemas.openxmlformats.org/officeDocument/2006/relationships/hyperlink" Target="http://testar.me/" TargetMode="External"/><Relationship Id="rId2" Type="http://schemas.openxmlformats.org/officeDocument/2006/relationships/hyperlink" Target="https://plus.google.com/+TestarMe-Teste-De-Software-Performance/posts" TargetMode="External"/><Relationship Id="rId16" Type="http://schemas.openxmlformats.org/officeDocument/2006/relationships/hyperlink" Target="http://www.testar.me/#%21teste-de-performance-teste-de-software/c1oeb" TargetMode="External"/><Relationship Id="rId1" Type="http://schemas.openxmlformats.org/officeDocument/2006/relationships/slideLayout" Target="../slideLayouts/slideLayout2.xml"/><Relationship Id="rId6" Type="http://schemas.openxmlformats.org/officeDocument/2006/relationships/hyperlink" Target="https://www.linkedin.com/company/testar-me" TargetMode="Externa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hyperlink" Target="http://testar-me.blogspot.com.br/" TargetMode="External"/><Relationship Id="rId19" Type="http://schemas.openxmlformats.org/officeDocument/2006/relationships/image" Target="../media/image15.png"/><Relationship Id="rId4" Type="http://schemas.openxmlformats.org/officeDocument/2006/relationships/hyperlink" Target="http://www.facebook.com/testarme" TargetMode="External"/><Relationship Id="rId9" Type="http://schemas.openxmlformats.org/officeDocument/2006/relationships/image" Target="../media/image10.png"/><Relationship Id="rId14" Type="http://schemas.openxmlformats.org/officeDocument/2006/relationships/hyperlink" Target="http://testarme.rssblog.zip.net/"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testar-me.blogspot.com.br/" TargetMode="External"/><Relationship Id="rId18" Type="http://schemas.openxmlformats.org/officeDocument/2006/relationships/image" Target="../media/image13.png"/><Relationship Id="rId3" Type="http://schemas.openxmlformats.org/officeDocument/2006/relationships/hyperlink" Target="http://www.testar.me/#!testes-em-fases-anteriores/c1m1m" TargetMode="External"/><Relationship Id="rId7" Type="http://schemas.openxmlformats.org/officeDocument/2006/relationships/hyperlink" Target="http://www.facebook.com/testarme" TargetMode="External"/><Relationship Id="rId12" Type="http://schemas.openxmlformats.org/officeDocument/2006/relationships/image" Target="../media/image10.png"/><Relationship Id="rId17" Type="http://schemas.openxmlformats.org/officeDocument/2006/relationships/hyperlink" Target="http://testarme.rssblog.zip.net/" TargetMode="External"/><Relationship Id="rId2" Type="http://schemas.openxmlformats.org/officeDocument/2006/relationships/notesSlide" Target="../notesSlides/notesSlide19.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twitter.com/testar_me" TargetMode="External"/><Relationship Id="rId5" Type="http://schemas.openxmlformats.org/officeDocument/2006/relationships/hyperlink" Target="https://plus.google.com/+TestarMe-Teste-De-Software-Performance/posts" TargetMode="External"/><Relationship Id="rId15" Type="http://schemas.openxmlformats.org/officeDocument/2006/relationships/hyperlink" Target="https://www.youtube.com/watch?v=cR80HCv4B24" TargetMode="External"/><Relationship Id="rId10" Type="http://schemas.openxmlformats.org/officeDocument/2006/relationships/image" Target="../media/image9.png"/><Relationship Id="rId4" Type="http://schemas.openxmlformats.org/officeDocument/2006/relationships/image" Target="../media/image37.png"/><Relationship Id="rId9" Type="http://schemas.openxmlformats.org/officeDocument/2006/relationships/hyperlink" Target="https://www.linkedin.com/company/testar-me" TargetMode="External"/><Relationship Id="rId1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testar-me.blogspot.com.br/" TargetMode="External"/><Relationship Id="rId18" Type="http://schemas.openxmlformats.org/officeDocument/2006/relationships/image" Target="../media/image13.png"/><Relationship Id="rId3" Type="http://schemas.openxmlformats.org/officeDocument/2006/relationships/hyperlink" Target="http://www.testar.me/#%21teste-de-performance-teste-de-software/c1oeb" TargetMode="External"/><Relationship Id="rId7" Type="http://schemas.openxmlformats.org/officeDocument/2006/relationships/hyperlink" Target="http://www.facebook.com/testarme" TargetMode="External"/><Relationship Id="rId12" Type="http://schemas.openxmlformats.org/officeDocument/2006/relationships/image" Target="../media/image10.png"/><Relationship Id="rId17" Type="http://schemas.openxmlformats.org/officeDocument/2006/relationships/hyperlink" Target="http://testarme.rssblog.zip.net/" TargetMode="External"/><Relationship Id="rId2" Type="http://schemas.openxmlformats.org/officeDocument/2006/relationships/notesSlide" Target="../notesSlides/notesSlide20.xml"/><Relationship Id="rId16"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hyperlink" Target="https://twitter.com/testar_me" TargetMode="External"/><Relationship Id="rId5" Type="http://schemas.openxmlformats.org/officeDocument/2006/relationships/hyperlink" Target="https://plus.google.com/+TestarMe-Teste-De-Software-Performance/posts" TargetMode="External"/><Relationship Id="rId15" Type="http://schemas.openxmlformats.org/officeDocument/2006/relationships/hyperlink" Target="https://www.youtube.com/watch?v=cR80HCv4B24" TargetMode="External"/><Relationship Id="rId10" Type="http://schemas.openxmlformats.org/officeDocument/2006/relationships/image" Target="../media/image9.png"/><Relationship Id="rId4" Type="http://schemas.openxmlformats.org/officeDocument/2006/relationships/hyperlink" Target="http://testar.me/" TargetMode="External"/><Relationship Id="rId9" Type="http://schemas.openxmlformats.org/officeDocument/2006/relationships/hyperlink" Target="https://www.linkedin.com/company/testar-me" TargetMode="External"/><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testar.me/#!teste-de-performance-intro/c1jlp" TargetMode="External"/><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hyperlink" Target="http://www.testar.me/#!teste-de-software---testarme-cap8/curc" TargetMode="External"/><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testar.me/#!teste-de-software-testarme-cap01/c1cqb" TargetMode="External"/><Relationship Id="rId5" Type="http://schemas.openxmlformats.org/officeDocument/2006/relationships/image" Target="../media/image23.png"/><Relationship Id="rId4" Type="http://schemas.openxmlformats.org/officeDocument/2006/relationships/hyperlink" Target="http://www.testar.me/#!teste-de-performance-teste-de-software/c1oeb"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estar.me/#!teste-de-software-testarme-cap02/c1l0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testar-me.blogspot.com.br/" TargetMode="External"/><Relationship Id="rId18" Type="http://schemas.openxmlformats.org/officeDocument/2006/relationships/image" Target="../media/image13.png"/><Relationship Id="rId3" Type="http://schemas.openxmlformats.org/officeDocument/2006/relationships/hyperlink" Target="http://www.testar.me/#!teste-de-software-teste-de-performance4/c176c" TargetMode="External"/><Relationship Id="rId7" Type="http://schemas.openxmlformats.org/officeDocument/2006/relationships/hyperlink" Target="http://www.facebook.com/testarme" TargetMode="External"/><Relationship Id="rId12" Type="http://schemas.openxmlformats.org/officeDocument/2006/relationships/image" Target="../media/image10.png"/><Relationship Id="rId17" Type="http://schemas.openxmlformats.org/officeDocument/2006/relationships/hyperlink" Target="http://testarme.rssblog.zip.net/" TargetMode="External"/><Relationship Id="rId2" Type="http://schemas.openxmlformats.org/officeDocument/2006/relationships/notesSlide" Target="../notesSlides/notesSlide7.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twitter.com/testar_me" TargetMode="External"/><Relationship Id="rId5" Type="http://schemas.openxmlformats.org/officeDocument/2006/relationships/hyperlink" Target="https://plus.google.com/+TestarMe-Teste-De-Software-Performance/posts" TargetMode="External"/><Relationship Id="rId15" Type="http://schemas.openxmlformats.org/officeDocument/2006/relationships/hyperlink" Target="https://www.youtube.com/watch?v=cR80HCv4B24" TargetMode="External"/><Relationship Id="rId10" Type="http://schemas.openxmlformats.org/officeDocument/2006/relationships/image" Target="../media/image9.png"/><Relationship Id="rId4" Type="http://schemas.openxmlformats.org/officeDocument/2006/relationships/image" Target="../media/image26.png"/><Relationship Id="rId9" Type="http://schemas.openxmlformats.org/officeDocument/2006/relationships/hyperlink" Target="https://www.linkedin.com/company/testar-me" TargetMode="External"/><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twitter.com/testar_me" TargetMode="External"/><Relationship Id="rId18" Type="http://schemas.openxmlformats.org/officeDocument/2006/relationships/image" Target="../media/image12.png"/><Relationship Id="rId3" Type="http://schemas.openxmlformats.org/officeDocument/2006/relationships/hyperlink" Target="http://www.testar.me/#!teste-de-software-teste-de-performance5/c1jgd" TargetMode="External"/><Relationship Id="rId7" Type="http://schemas.openxmlformats.org/officeDocument/2006/relationships/hyperlink" Target="https://plus.google.com/+TestarMe-Teste-De-Software-Performance/posts" TargetMode="External"/><Relationship Id="rId12" Type="http://schemas.openxmlformats.org/officeDocument/2006/relationships/image" Target="../media/image9.png"/><Relationship Id="rId17" Type="http://schemas.openxmlformats.org/officeDocument/2006/relationships/hyperlink" Target="https://www.youtube.com/watch?v=cR80HCv4B24" TargetMode="External"/><Relationship Id="rId2" Type="http://schemas.openxmlformats.org/officeDocument/2006/relationships/notesSlide" Target="../notesSlides/notesSlide8.xml"/><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hyperlink" Target="https://www.linkedin.com/company/testar-me" TargetMode="External"/><Relationship Id="rId5" Type="http://schemas.openxmlformats.org/officeDocument/2006/relationships/hyperlink" Target="http://www.testar.me/#!teste-de-software-testarme-cap6/c21jo" TargetMode="External"/><Relationship Id="rId15" Type="http://schemas.openxmlformats.org/officeDocument/2006/relationships/hyperlink" Target="http://testar-me.blogspot.com.br/" TargetMode="External"/><Relationship Id="rId10" Type="http://schemas.openxmlformats.org/officeDocument/2006/relationships/image" Target="../media/image8.png"/><Relationship Id="rId19" Type="http://schemas.openxmlformats.org/officeDocument/2006/relationships/hyperlink" Target="http://testarme.rssblog.zip.net/" TargetMode="External"/><Relationship Id="rId4" Type="http://schemas.openxmlformats.org/officeDocument/2006/relationships/image" Target="../media/image27.png"/><Relationship Id="rId9" Type="http://schemas.openxmlformats.org/officeDocument/2006/relationships/hyperlink" Target="http://www.facebook.com/testarme" TargetMode="Externa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ângulo 1"/>
          <p:cNvSpPr>
            <a:spLocks noChangeArrowheads="1"/>
          </p:cNvSpPr>
          <p:nvPr/>
        </p:nvSpPr>
        <p:spPr bwMode="auto">
          <a:xfrm>
            <a:off x="179512" y="2647090"/>
            <a:ext cx="8715848" cy="523220"/>
          </a:xfrm>
          <a:prstGeom prst="rect">
            <a:avLst/>
          </a:prstGeom>
          <a:noFill/>
          <a:ln w="9525">
            <a:noFill/>
            <a:miter lim="800000"/>
            <a:headEnd/>
            <a:tailEnd/>
          </a:ln>
        </p:spPr>
        <p:txBody>
          <a:bodyPr wrap="none">
            <a:spAutoFit/>
          </a:bodyPr>
          <a:lstStyle/>
          <a:p>
            <a:r>
              <a:rPr lang="pt-BR" sz="2800" b="1" dirty="0"/>
              <a:t>Análise e otimização de </a:t>
            </a:r>
            <a:r>
              <a:rPr lang="pt-BR" sz="2800" b="1" dirty="0" smtClean="0"/>
              <a:t>performance em software</a:t>
            </a:r>
            <a:endParaRPr lang="pt-BR" sz="2800" b="1" dirty="0">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19" y="967374"/>
            <a:ext cx="4249881" cy="369332"/>
          </a:xfrm>
          <a:prstGeom prst="rect">
            <a:avLst/>
          </a:prstGeom>
        </p:spPr>
        <p:txBody>
          <a:bodyPr wrap="none">
            <a:spAutoFit/>
          </a:bodyPr>
          <a:lstStyle/>
          <a:p>
            <a:r>
              <a:rPr lang="pt-BR" b="1" dirty="0"/>
              <a:t>Análise e otimização de performance</a:t>
            </a:r>
            <a:endParaRPr lang="pt-BR" b="1" dirty="0">
              <a:effectLst/>
            </a:endParaRPr>
          </a:p>
        </p:txBody>
      </p:sp>
      <p:sp>
        <p:nvSpPr>
          <p:cNvPr id="3" name="Retângulo 2"/>
          <p:cNvSpPr/>
          <p:nvPr/>
        </p:nvSpPr>
        <p:spPr>
          <a:xfrm>
            <a:off x="251519" y="1419622"/>
            <a:ext cx="6174432" cy="2123658"/>
          </a:xfrm>
          <a:prstGeom prst="rect">
            <a:avLst/>
          </a:prstGeom>
        </p:spPr>
        <p:txBody>
          <a:bodyPr wrap="square">
            <a:spAutoFit/>
          </a:bodyPr>
          <a:lstStyle/>
          <a:p>
            <a:r>
              <a:rPr lang="pt-BR" sz="1200" dirty="0"/>
              <a:t>A </a:t>
            </a:r>
            <a:r>
              <a:rPr lang="pt-BR" sz="1200" b="1" dirty="0"/>
              <a:t>Testar.me</a:t>
            </a:r>
            <a:r>
              <a:rPr lang="pt-BR" sz="1200" dirty="0"/>
              <a:t> presta serviços análise de performance em produção, que ajuda você a identificar problemas de desempenho da sua aplicação, servidores web, rede ou banco de dados.</a:t>
            </a:r>
          </a:p>
          <a:p>
            <a:r>
              <a:rPr lang="pt-BR" sz="1200" dirty="0"/>
              <a:t> </a:t>
            </a:r>
          </a:p>
          <a:p>
            <a:r>
              <a:rPr lang="pt-BR" sz="1200" dirty="0"/>
              <a:t>Este serviço identifica a origem do mau desempenho. É concluído indicando qual componente participante do processo está sendo o responsável pela degradação do desempenho da sua aplicação.</a:t>
            </a:r>
            <a:br>
              <a:rPr lang="pt-BR" sz="1200" dirty="0"/>
            </a:br>
            <a:r>
              <a:rPr lang="pt-BR" sz="1200" dirty="0"/>
              <a:t/>
            </a:r>
            <a:br>
              <a:rPr lang="pt-BR" sz="1200" dirty="0"/>
            </a:br>
            <a:r>
              <a:rPr lang="pt-BR" sz="1200" dirty="0"/>
              <a:t>Durante o diagnostico, coletamos diversas informações, realizando monitoramento dos </a:t>
            </a:r>
            <a:r>
              <a:rPr lang="pt-BR" sz="1200" dirty="0" smtClean="0"/>
              <a:t>principais </a:t>
            </a:r>
            <a:r>
              <a:rPr lang="pt-BR" sz="1200" dirty="0"/>
              <a:t>itens de performance, gerando DUMPS, logs, analisando os resultado de consultas a banco de dados e retenção na aplicação.</a:t>
            </a:r>
            <a:endParaRPr lang="pt-BR" sz="1200" dirty="0">
              <a:effectLst/>
            </a:endParaRPr>
          </a:p>
        </p:txBody>
      </p:sp>
      <p:sp>
        <p:nvSpPr>
          <p:cNvPr id="4" name="Retângulo 3"/>
          <p:cNvSpPr/>
          <p:nvPr/>
        </p:nvSpPr>
        <p:spPr>
          <a:xfrm>
            <a:off x="276547" y="123478"/>
            <a:ext cx="2206566" cy="369332"/>
          </a:xfrm>
          <a:prstGeom prst="rect">
            <a:avLst/>
          </a:prstGeom>
        </p:spPr>
        <p:txBody>
          <a:bodyPr wrap="none">
            <a:spAutoFit/>
          </a:bodyPr>
          <a:lstStyle/>
          <a:p>
            <a:r>
              <a:rPr lang="pt-BR" b="1" dirty="0"/>
              <a:t>Teste de Software </a:t>
            </a:r>
            <a:endParaRPr lang="pt-BR" dirty="0"/>
          </a:p>
        </p:txBody>
      </p:sp>
      <p:pic>
        <p:nvPicPr>
          <p:cNvPr id="10242"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63082" y="3460750"/>
            <a:ext cx="2725737" cy="168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static.wixstatic.com/media/bc10f675c2724722a4b51ae6a7a7388d.png_srz_p_27_27_75_22_0.50_1.20_0.00_png_srz">
            <a:hlinkClick r:id="rId5"/>
          </p:cNvPr>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6395" y="475128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tatic.wixstatic.com/media/4057345bcf57474b96976284050c00df.png_srz_p_27_27_75_22_0.50_1.20_0.00_png_srz">
            <a:hlinkClick r:id="rId7"/>
          </p:cNvPr>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3592" y="474865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tatic.wixstatic.com/media/aa0402eb9ba2430d9d0620b59556efca.png_srz_p_27_27_75_22_0.50_1.20_0.00_png_srz">
            <a:hlinkClick r:id="rId9"/>
          </p:cNvPr>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2576" y="475128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tatic.wixstatic.com/media/870f97661ed14a5bb2d96ecbddec0aed.png_srz_p_27_27_75_22_0.50_1.20_0.00_png_srz">
            <a:hlinkClick r:id="rId11"/>
          </p:cNvPr>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213815" y="474920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static.wixstatic.com/media/70b1c5a67d2349e3933570b344b1d54d.png_srz_p_27_27_75_22_0.50_1.20_0.00_png_srz">
            <a:hlinkClick r:id="rId13"/>
          </p:cNvPr>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475656" y="4755133"/>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http://static.wixstatic.com/media/45bce1d726f64f1999c49feae57f6298.png_srz_p_27_27_75_22_0.50_1.20_0.00_png_srz">
            <a:hlinkClick r:id="rId15"/>
          </p:cNvPr>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739902" y="475513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static.wixstatic.com/media/b54ca3aedd9b4906a07a75b77e86e102.png_srz_p_27_27_75_22_0.50_1.20_0.00_png_srz">
            <a:hlinkClick r:id="rId17"/>
          </p:cNvPr>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993998" y="4749207"/>
            <a:ext cx="216000" cy="21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ângulo 1"/>
          <p:cNvSpPr>
            <a:spLocks noChangeArrowheads="1"/>
          </p:cNvSpPr>
          <p:nvPr/>
        </p:nvSpPr>
        <p:spPr bwMode="auto">
          <a:xfrm>
            <a:off x="179512" y="2647090"/>
            <a:ext cx="8832867" cy="523220"/>
          </a:xfrm>
          <a:prstGeom prst="rect">
            <a:avLst/>
          </a:prstGeom>
          <a:noFill/>
          <a:ln w="9525">
            <a:noFill/>
            <a:miter lim="800000"/>
            <a:headEnd/>
            <a:tailEnd/>
          </a:ln>
        </p:spPr>
        <p:txBody>
          <a:bodyPr wrap="none">
            <a:spAutoFit/>
          </a:bodyPr>
          <a:lstStyle/>
          <a:p>
            <a:r>
              <a:rPr lang="pt-BR" sz="2800" b="1" dirty="0"/>
              <a:t>Monitoramento de Software Performance e </a:t>
            </a:r>
            <a:r>
              <a:rPr lang="pt-BR" sz="2800" b="1" dirty="0" err="1"/>
              <a:t>Uptime</a:t>
            </a:r>
            <a:endParaRPr lang="pt-BR" sz="2800" b="1" dirty="0">
              <a:effectLst/>
            </a:endParaRPr>
          </a:p>
        </p:txBody>
      </p:sp>
    </p:spTree>
    <p:extLst>
      <p:ext uri="{BB962C8B-B14F-4D97-AF65-F5344CB8AC3E}">
        <p14:creationId xmlns:p14="http://schemas.microsoft.com/office/powerpoint/2010/main" val="2808804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14314" y="910829"/>
            <a:ext cx="5000625" cy="2678906"/>
          </a:xfrm>
          <a:prstGeom prst="rect">
            <a:avLst/>
          </a:prstGeom>
          <a:noFill/>
          <a:ln w="9525" algn="in">
            <a:noFill/>
            <a:miter lim="800000"/>
            <a:headEnd/>
            <a:tailEnd/>
          </a:ln>
        </p:spPr>
        <p:txBody>
          <a:bodyPr lIns="36576" tIns="36576" rIns="36576" bIns="36576"/>
          <a:lstStyle/>
          <a:p>
            <a:pPr algn="just">
              <a:spcAft>
                <a:spcPts val="1500"/>
              </a:spcAft>
            </a:pPr>
            <a:r>
              <a:rPr lang="pt-BR" b="1" dirty="0">
                <a:solidFill>
                  <a:srgbClr val="000000"/>
                </a:solidFill>
                <a:latin typeface="Calibri" pitchFamily="34" charset="0"/>
              </a:rPr>
              <a:t>Monitoramento de serviços e negócios na internet</a:t>
            </a:r>
          </a:p>
          <a:p>
            <a:pPr>
              <a:spcAft>
                <a:spcPts val="1000"/>
              </a:spcAft>
              <a:buClr>
                <a:srgbClr val="7F7F7F"/>
              </a:buClr>
            </a:pPr>
            <a:r>
              <a:rPr lang="pt-BR" sz="1600" dirty="0">
                <a:latin typeface="Calibri" pitchFamily="34" charset="0"/>
              </a:rPr>
              <a:t>Simulação, em tempo real, das condições encontradas pelo usuário final durante a navegação em um </a:t>
            </a:r>
            <a:r>
              <a:rPr lang="pt-BR" sz="1600" dirty="0" err="1">
                <a:latin typeface="Calibri" pitchFamily="34" charset="0"/>
              </a:rPr>
              <a:t>website</a:t>
            </a:r>
            <a:r>
              <a:rPr lang="pt-BR" sz="1600" dirty="0">
                <a:latin typeface="Calibri" pitchFamily="34" charset="0"/>
              </a:rPr>
              <a:t>.</a:t>
            </a:r>
          </a:p>
          <a:p>
            <a:pPr>
              <a:spcAft>
                <a:spcPts val="1000"/>
              </a:spcAft>
              <a:buClr>
                <a:srgbClr val="7F7F7F"/>
              </a:buClr>
              <a:buFont typeface="Symbol" pitchFamily="18" charset="2"/>
              <a:buChar char="·"/>
            </a:pPr>
            <a:endParaRPr lang="pt-BR" sz="1400" dirty="0"/>
          </a:p>
          <a:p>
            <a:pPr>
              <a:spcAft>
                <a:spcPts val="1000"/>
              </a:spcAft>
              <a:buClr>
                <a:srgbClr val="7F7F7F"/>
              </a:buClr>
              <a:buFont typeface="Symbol" pitchFamily="18" charset="2"/>
              <a:buChar char="·"/>
            </a:pPr>
            <a:endParaRPr lang="pt-BR" sz="1400" dirty="0"/>
          </a:p>
          <a:p>
            <a:pPr>
              <a:spcAft>
                <a:spcPts val="1000"/>
              </a:spcAft>
              <a:buClr>
                <a:srgbClr val="7F7F7F"/>
              </a:buClr>
              <a:buFont typeface="Symbol" pitchFamily="18" charset="2"/>
              <a:buChar char="·"/>
            </a:pPr>
            <a:endParaRPr lang="pt-BR" sz="1400" dirty="0"/>
          </a:p>
          <a:p>
            <a:pPr>
              <a:spcAft>
                <a:spcPts val="1000"/>
              </a:spcAft>
              <a:buClr>
                <a:srgbClr val="7F7F7F"/>
              </a:buClr>
            </a:pPr>
            <a:endParaRPr lang="pt-BR" sz="1400" dirty="0"/>
          </a:p>
          <a:p>
            <a:pPr>
              <a:spcAft>
                <a:spcPts val="1000"/>
              </a:spcAft>
              <a:buClr>
                <a:srgbClr val="7F7F7F"/>
              </a:buClr>
              <a:buFont typeface="Symbol" pitchFamily="18" charset="2"/>
              <a:buChar char="·"/>
            </a:pPr>
            <a:endParaRPr lang="pt-BR" sz="1400" dirty="0"/>
          </a:p>
          <a:p>
            <a:pPr>
              <a:spcAft>
                <a:spcPts val="1000"/>
              </a:spcAft>
              <a:buClr>
                <a:srgbClr val="7F7F7F"/>
              </a:buClr>
              <a:buFont typeface="Symbol" pitchFamily="18" charset="2"/>
              <a:buChar char="·"/>
            </a:pPr>
            <a:r>
              <a:rPr lang="pt-BR" sz="1400" dirty="0" smtClean="0"/>
              <a:t> </a:t>
            </a:r>
            <a:r>
              <a:rPr lang="pt-BR" sz="1400" dirty="0">
                <a:latin typeface="+mn-lt"/>
              </a:rPr>
              <a:t>Antecipação de solução de problemas de disponibilidade e tempo de resposta.</a:t>
            </a:r>
          </a:p>
          <a:p>
            <a:pPr>
              <a:spcAft>
                <a:spcPts val="1000"/>
              </a:spcAft>
              <a:buClr>
                <a:srgbClr val="7F7F7F"/>
              </a:buClr>
              <a:buFont typeface="Symbol" pitchFamily="18" charset="2"/>
              <a:buChar char="·"/>
            </a:pPr>
            <a:r>
              <a:rPr lang="pt-BR" sz="1400" dirty="0">
                <a:latin typeface="+mn-lt"/>
              </a:rPr>
              <a:t> Comparação em tempo real com a concorrência</a:t>
            </a:r>
          </a:p>
          <a:p>
            <a:pPr>
              <a:spcAft>
                <a:spcPts val="1000"/>
              </a:spcAft>
              <a:buClr>
                <a:srgbClr val="7F7F7F"/>
              </a:buClr>
              <a:buFont typeface="Symbol" pitchFamily="18" charset="2"/>
              <a:buChar char="·"/>
            </a:pPr>
            <a:r>
              <a:rPr lang="pt-BR" sz="1400" dirty="0">
                <a:latin typeface="+mn-lt"/>
              </a:rPr>
              <a:t> Zero investimento em infraestrutura.</a:t>
            </a:r>
          </a:p>
        </p:txBody>
      </p:sp>
      <p:sp>
        <p:nvSpPr>
          <p:cNvPr id="26627" name="Text Box 2"/>
          <p:cNvSpPr txBox="1">
            <a:spLocks noChangeArrowheads="1"/>
          </p:cNvSpPr>
          <p:nvPr/>
        </p:nvSpPr>
        <p:spPr bwMode="auto">
          <a:xfrm>
            <a:off x="5580111" y="1271588"/>
            <a:ext cx="2706639" cy="3695700"/>
          </a:xfrm>
          <a:prstGeom prst="rect">
            <a:avLst/>
          </a:prstGeom>
          <a:noFill/>
          <a:ln w="9525" algn="in">
            <a:noFill/>
            <a:miter lim="800000"/>
            <a:headEnd/>
            <a:tailEnd/>
          </a:ln>
        </p:spPr>
        <p:txBody>
          <a:bodyPr lIns="36576" tIns="36576" rIns="36576" bIns="36576"/>
          <a:lstStyle/>
          <a:p>
            <a:pPr>
              <a:spcAft>
                <a:spcPts val="1000"/>
              </a:spcAft>
              <a:buClr>
                <a:srgbClr val="7F7F7F"/>
              </a:buClr>
            </a:pPr>
            <a:r>
              <a:rPr lang="pt-BR" sz="1000" b="1" dirty="0"/>
              <a:t> </a:t>
            </a:r>
            <a:r>
              <a:rPr lang="pt-BR" sz="1000" b="1" dirty="0">
                <a:latin typeface="Calibri" pitchFamily="34" charset="0"/>
              </a:rPr>
              <a:t>Características gerais</a:t>
            </a:r>
          </a:p>
          <a:p>
            <a:pPr>
              <a:spcAft>
                <a:spcPts val="1000"/>
              </a:spcAft>
              <a:buClr>
                <a:srgbClr val="7F7F7F"/>
              </a:buClr>
              <a:buFont typeface="Symbol" pitchFamily="18" charset="2"/>
              <a:buChar char="·"/>
            </a:pPr>
            <a:r>
              <a:rPr lang="pt-BR" sz="1000" dirty="0"/>
              <a:t> </a:t>
            </a:r>
            <a:r>
              <a:rPr lang="pt-BR" sz="1000" dirty="0">
                <a:latin typeface="Calibri" pitchFamily="34" charset="0"/>
              </a:rPr>
              <a:t>Alertas de </a:t>
            </a:r>
            <a:r>
              <a:rPr lang="pt-BR" sz="1000" dirty="0" smtClean="0">
                <a:latin typeface="Calibri" pitchFamily="34" charset="0"/>
              </a:rPr>
              <a:t>falhas por SMS e Email.</a:t>
            </a:r>
            <a:endParaRPr lang="pt-BR" sz="1000" dirty="0">
              <a:latin typeface="Calibri" pitchFamily="34" charset="0"/>
            </a:endParaRPr>
          </a:p>
          <a:p>
            <a:pPr>
              <a:spcAft>
                <a:spcPts val="1000"/>
              </a:spcAft>
              <a:buClr>
                <a:srgbClr val="7F7F7F"/>
              </a:buClr>
              <a:buFont typeface="Symbol" pitchFamily="18" charset="2"/>
              <a:buChar char="·"/>
            </a:pPr>
            <a:r>
              <a:rPr lang="pt-BR" sz="1000" dirty="0">
                <a:latin typeface="Calibri" pitchFamily="34" charset="0"/>
              </a:rPr>
              <a:t> </a:t>
            </a:r>
            <a:r>
              <a:rPr lang="pt-BR" sz="1000" dirty="0" smtClean="0">
                <a:latin typeface="Calibri" pitchFamily="34" charset="0"/>
              </a:rPr>
              <a:t>Múltiplas localizações Brasil, EUA, Europa, China entre outros.</a:t>
            </a:r>
            <a:endParaRPr lang="pt-BR" sz="1000" dirty="0">
              <a:latin typeface="Calibri" pitchFamily="34" charset="0"/>
            </a:endParaRPr>
          </a:p>
          <a:p>
            <a:pPr>
              <a:spcAft>
                <a:spcPts val="1000"/>
              </a:spcAft>
              <a:buClr>
                <a:srgbClr val="7F7F7F"/>
              </a:buClr>
              <a:buFont typeface="Symbol" pitchFamily="18" charset="2"/>
              <a:buChar char="·"/>
            </a:pPr>
            <a:r>
              <a:rPr lang="pt-BR" sz="1000" dirty="0">
                <a:latin typeface="Calibri" pitchFamily="34" charset="0"/>
              </a:rPr>
              <a:t> Escalação de problemas</a:t>
            </a:r>
          </a:p>
          <a:p>
            <a:pPr>
              <a:spcAft>
                <a:spcPts val="1000"/>
              </a:spcAft>
              <a:buClr>
                <a:srgbClr val="7F7F7F"/>
              </a:buClr>
              <a:buFont typeface="Symbol" pitchFamily="18" charset="2"/>
              <a:buChar char="·"/>
            </a:pPr>
            <a:r>
              <a:rPr lang="pt-BR" sz="1000" dirty="0" smtClean="0">
                <a:latin typeface="Calibri" pitchFamily="34" charset="0"/>
              </a:rPr>
              <a:t> SLA </a:t>
            </a:r>
            <a:r>
              <a:rPr lang="pt-BR" sz="1000" dirty="0" err="1">
                <a:latin typeface="Calibri" pitchFamily="34" charset="0"/>
              </a:rPr>
              <a:t>Reporting</a:t>
            </a:r>
            <a:endParaRPr lang="pt-BR" sz="1000" dirty="0">
              <a:latin typeface="Calibri" pitchFamily="34" charset="0"/>
            </a:endParaRPr>
          </a:p>
          <a:p>
            <a:pPr>
              <a:spcAft>
                <a:spcPts val="1000"/>
              </a:spcAft>
              <a:buClr>
                <a:srgbClr val="7F7F7F"/>
              </a:buClr>
              <a:buFont typeface="Symbol" pitchFamily="18" charset="2"/>
              <a:buChar char="·"/>
            </a:pPr>
            <a:r>
              <a:rPr lang="pt-BR" sz="1000" dirty="0" smtClean="0">
                <a:latin typeface="Calibri" pitchFamily="34" charset="0"/>
              </a:rPr>
              <a:t> Relatórios </a:t>
            </a:r>
            <a:r>
              <a:rPr lang="pt-BR" sz="1000" dirty="0">
                <a:latin typeface="Calibri" pitchFamily="34" charset="0"/>
              </a:rPr>
              <a:t>automáticos (e-mail)</a:t>
            </a:r>
          </a:p>
          <a:p>
            <a:pPr>
              <a:spcAft>
                <a:spcPts val="1000"/>
              </a:spcAft>
              <a:buClr>
                <a:srgbClr val="7F7F7F"/>
              </a:buClr>
              <a:buFont typeface="Symbol" pitchFamily="18" charset="2"/>
              <a:buChar char="·"/>
            </a:pPr>
            <a:r>
              <a:rPr lang="pt-BR" sz="1000" dirty="0" smtClean="0">
                <a:latin typeface="Calibri" pitchFamily="34" charset="0"/>
              </a:rPr>
              <a:t> </a:t>
            </a:r>
            <a:r>
              <a:rPr lang="pt-BR" sz="1000" dirty="0">
                <a:latin typeface="Calibri" pitchFamily="34" charset="0"/>
              </a:rPr>
              <a:t>Exportação de relatórios (</a:t>
            </a:r>
            <a:r>
              <a:rPr lang="pt-BR" sz="1000" dirty="0" err="1">
                <a:latin typeface="Calibri" pitchFamily="34" charset="0"/>
              </a:rPr>
              <a:t>pdf</a:t>
            </a:r>
            <a:r>
              <a:rPr lang="pt-BR" sz="1000" dirty="0">
                <a:latin typeface="Calibri" pitchFamily="34" charset="0"/>
              </a:rPr>
              <a:t>/</a:t>
            </a:r>
            <a:r>
              <a:rPr lang="pt-BR" sz="1000" dirty="0" err="1">
                <a:latin typeface="Calibri" pitchFamily="34" charset="0"/>
              </a:rPr>
              <a:t>csv</a:t>
            </a:r>
            <a:r>
              <a:rPr lang="pt-BR" sz="1000" dirty="0">
                <a:latin typeface="Calibri" pitchFamily="34" charset="0"/>
              </a:rPr>
              <a:t>)</a:t>
            </a:r>
          </a:p>
          <a:p>
            <a:pPr>
              <a:spcAft>
                <a:spcPts val="1000"/>
              </a:spcAft>
              <a:buClr>
                <a:srgbClr val="7F7F7F"/>
              </a:buClr>
              <a:buFont typeface="Symbol" pitchFamily="18" charset="2"/>
              <a:buChar char="·"/>
            </a:pPr>
            <a:r>
              <a:rPr lang="pt-BR" sz="1000" dirty="0">
                <a:latin typeface="Calibri" pitchFamily="34" charset="0"/>
              </a:rPr>
              <a:t> Alertas contínuos</a:t>
            </a:r>
          </a:p>
          <a:p>
            <a:pPr>
              <a:spcAft>
                <a:spcPts val="1000"/>
              </a:spcAft>
              <a:buClr>
                <a:srgbClr val="7F7F7F"/>
              </a:buClr>
              <a:buFont typeface="Symbol" pitchFamily="18" charset="2"/>
              <a:buChar char="·"/>
            </a:pPr>
            <a:r>
              <a:rPr lang="pt-BR" sz="1000" dirty="0" smtClean="0">
                <a:latin typeface="Calibri" pitchFamily="34" charset="0"/>
              </a:rPr>
              <a:t> Compartilhamento </a:t>
            </a:r>
            <a:r>
              <a:rPr lang="pt-BR" sz="1000" dirty="0">
                <a:latin typeface="Calibri" pitchFamily="34" charset="0"/>
              </a:rPr>
              <a:t>de telas</a:t>
            </a:r>
          </a:p>
          <a:p>
            <a:pPr>
              <a:buClr>
                <a:srgbClr val="7F7F7F"/>
              </a:buClr>
              <a:buFont typeface="Symbol" pitchFamily="18" charset="2"/>
              <a:buChar char="·"/>
            </a:pPr>
            <a:r>
              <a:rPr lang="pt-BR" sz="1000" dirty="0" smtClean="0"/>
              <a:t> </a:t>
            </a:r>
            <a:r>
              <a:rPr lang="pt-BR" sz="1000" dirty="0" smtClean="0">
                <a:latin typeface="Calibri" pitchFamily="34" charset="0"/>
              </a:rPr>
              <a:t>Monitoramento HTTP/HTTPS, GET/POST, PING, TCP, UDP, POP3, IMAP, SMTP, FTP, VOIP, DNS, </a:t>
            </a:r>
            <a:r>
              <a:rPr lang="pt-BR" sz="1000" dirty="0" err="1" smtClean="0">
                <a:latin typeface="Calibri" pitchFamily="34" charset="0"/>
              </a:rPr>
              <a:t>MySQL</a:t>
            </a:r>
            <a:r>
              <a:rPr lang="pt-BR" sz="1000" dirty="0" smtClean="0">
                <a:latin typeface="Calibri" pitchFamily="34" charset="0"/>
              </a:rPr>
              <a:t> entre outros.</a:t>
            </a:r>
          </a:p>
          <a:p>
            <a:pPr>
              <a:buClr>
                <a:srgbClr val="7F7F7F"/>
              </a:buClr>
              <a:buFont typeface="Symbol" pitchFamily="18" charset="2"/>
              <a:buChar char="·"/>
            </a:pPr>
            <a:endParaRPr lang="pt-BR" sz="1000" dirty="0" smtClean="0">
              <a:latin typeface="Calibri" pitchFamily="34" charset="0"/>
            </a:endParaRPr>
          </a:p>
          <a:p>
            <a:pPr>
              <a:buClr>
                <a:srgbClr val="7F7F7F"/>
              </a:buClr>
              <a:buFont typeface="Symbol" pitchFamily="18" charset="2"/>
              <a:buChar char="·"/>
            </a:pPr>
            <a:r>
              <a:rPr lang="pt-BR" sz="1000" dirty="0" smtClean="0">
                <a:latin typeface="Calibri" pitchFamily="34" charset="0"/>
              </a:rPr>
              <a:t> Frequência de monitoramento  customizada com Intervalos de 1 minuto até 60 minutos.</a:t>
            </a:r>
          </a:p>
          <a:p>
            <a:pPr>
              <a:buClr>
                <a:srgbClr val="7F7F7F"/>
              </a:buClr>
              <a:buFont typeface="Symbol" pitchFamily="18" charset="2"/>
              <a:buChar char="·"/>
            </a:pPr>
            <a:endParaRPr lang="pt-BR" sz="1000" dirty="0" smtClean="0">
              <a:latin typeface="Calibri" pitchFamily="34" charset="0"/>
            </a:endParaRPr>
          </a:p>
          <a:p>
            <a:pPr>
              <a:buClr>
                <a:srgbClr val="7F7F7F"/>
              </a:buClr>
              <a:buFont typeface="Symbol" pitchFamily="18" charset="2"/>
              <a:buChar char="·"/>
            </a:pPr>
            <a:endParaRPr lang="pt-BR" sz="1000" dirty="0"/>
          </a:p>
          <a:p>
            <a:pPr>
              <a:spcAft>
                <a:spcPts val="1000"/>
              </a:spcAft>
              <a:buClr>
                <a:srgbClr val="7F7F7F"/>
              </a:buClr>
              <a:buFont typeface="Symbol" pitchFamily="18" charset="2"/>
              <a:buChar char="·"/>
            </a:pPr>
            <a:endParaRPr lang="pt-BR" sz="1000" dirty="0">
              <a:solidFill>
                <a:srgbClr val="676767"/>
              </a:solidFill>
            </a:endParaRPr>
          </a:p>
          <a:p>
            <a:pPr>
              <a:spcAft>
                <a:spcPts val="1000"/>
              </a:spcAft>
              <a:buClr>
                <a:srgbClr val="7F7F7F"/>
              </a:buClr>
              <a:buFont typeface="Symbol" pitchFamily="18" charset="2"/>
              <a:buChar char="·"/>
            </a:pPr>
            <a:endParaRPr lang="pt-BR" sz="1000" dirty="0">
              <a:solidFill>
                <a:srgbClr val="676767"/>
              </a:solidFill>
            </a:endParaRPr>
          </a:p>
          <a:p>
            <a:endParaRPr lang="pt-BR" sz="1000" dirty="0"/>
          </a:p>
        </p:txBody>
      </p:sp>
      <p:pic>
        <p:nvPicPr>
          <p:cNvPr id="26628"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575" y="1995686"/>
            <a:ext cx="3410347" cy="15111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14314" y="1178719"/>
            <a:ext cx="3786187" cy="3696891"/>
          </a:xfrm>
          <a:prstGeom prst="rect">
            <a:avLst/>
          </a:prstGeom>
          <a:noFill/>
          <a:ln w="9525" algn="in">
            <a:noFill/>
            <a:miter lim="800000"/>
            <a:headEnd/>
            <a:tailEnd/>
          </a:ln>
        </p:spPr>
        <p:txBody>
          <a:bodyPr lIns="36576" tIns="36576" rIns="36576" bIns="36576"/>
          <a:lstStyle/>
          <a:p>
            <a:pPr>
              <a:spcAft>
                <a:spcPts val="1000"/>
              </a:spcAft>
              <a:buClr>
                <a:srgbClr val="7F7F7F"/>
              </a:buClr>
              <a:buFont typeface="Symbol" pitchFamily="18" charset="2"/>
              <a:buChar char="·"/>
            </a:pPr>
            <a:r>
              <a:rPr lang="pt-BR" sz="1400" dirty="0"/>
              <a:t> </a:t>
            </a:r>
            <a:r>
              <a:rPr lang="pt-BR" sz="1600" dirty="0">
                <a:latin typeface="Calibri" pitchFamily="34" charset="0"/>
              </a:rPr>
              <a:t>Monitoramento Web </a:t>
            </a:r>
            <a:r>
              <a:rPr lang="pt-BR" sz="1200" dirty="0">
                <a:latin typeface="Calibri" pitchFamily="34" charset="0"/>
              </a:rPr>
              <a:t>(exemplo)</a:t>
            </a:r>
          </a:p>
          <a:p>
            <a:pPr>
              <a:spcAft>
                <a:spcPts val="1000"/>
              </a:spcAft>
              <a:buClr>
                <a:srgbClr val="7F7F7F"/>
              </a:buClr>
              <a:buFont typeface="Symbol" pitchFamily="18" charset="2"/>
              <a:buChar char="·"/>
            </a:pPr>
            <a:endParaRPr lang="pt-BR" sz="1600" dirty="0">
              <a:latin typeface="Calibri" pitchFamily="34" charset="0"/>
            </a:endParaRPr>
          </a:p>
          <a:p>
            <a:pPr>
              <a:spcAft>
                <a:spcPts val="1000"/>
              </a:spcAft>
              <a:buClr>
                <a:srgbClr val="7F7F7F"/>
              </a:buClr>
              <a:buFont typeface="Symbol" pitchFamily="18" charset="2"/>
              <a:buChar char="·"/>
            </a:pPr>
            <a:endParaRPr lang="pt-BR" sz="1600" dirty="0">
              <a:latin typeface="Calibri" pitchFamily="34" charset="0"/>
            </a:endParaRPr>
          </a:p>
          <a:p>
            <a:pPr>
              <a:spcAft>
                <a:spcPts val="1000"/>
              </a:spcAft>
              <a:buClr>
                <a:srgbClr val="7F7F7F"/>
              </a:buClr>
              <a:buFont typeface="Symbol" pitchFamily="18" charset="2"/>
              <a:buChar char="·"/>
            </a:pPr>
            <a:endParaRPr lang="pt-BR" sz="1600" dirty="0">
              <a:latin typeface="Calibri" pitchFamily="34" charset="0"/>
            </a:endParaRPr>
          </a:p>
          <a:p>
            <a:pPr>
              <a:spcAft>
                <a:spcPts val="1000"/>
              </a:spcAft>
              <a:buClr>
                <a:srgbClr val="7F7F7F"/>
              </a:buClr>
              <a:buFont typeface="Symbol" pitchFamily="18" charset="2"/>
              <a:buChar char="·"/>
            </a:pPr>
            <a:endParaRPr lang="pt-BR" sz="1600" dirty="0">
              <a:latin typeface="Calibri" pitchFamily="34" charset="0"/>
            </a:endParaRPr>
          </a:p>
          <a:p>
            <a:pPr>
              <a:spcAft>
                <a:spcPts val="1000"/>
              </a:spcAft>
              <a:buClr>
                <a:srgbClr val="7F7F7F"/>
              </a:buClr>
              <a:buFont typeface="Symbol" pitchFamily="18" charset="2"/>
              <a:buChar char="·"/>
            </a:pPr>
            <a:endParaRPr lang="pt-BR" sz="1600" dirty="0">
              <a:latin typeface="Calibri" pitchFamily="34" charset="0"/>
            </a:endParaRPr>
          </a:p>
          <a:p>
            <a:pPr>
              <a:spcAft>
                <a:spcPts val="1000"/>
              </a:spcAft>
              <a:buClr>
                <a:srgbClr val="7F7F7F"/>
              </a:buClr>
              <a:buFont typeface="Symbol" pitchFamily="18" charset="2"/>
              <a:buChar char="·"/>
            </a:pPr>
            <a:endParaRPr lang="pt-BR" sz="1600" dirty="0">
              <a:latin typeface="Calibri" pitchFamily="34" charset="0"/>
            </a:endParaRPr>
          </a:p>
          <a:p>
            <a:pPr>
              <a:buClr>
                <a:srgbClr val="7F7F7F"/>
              </a:buClr>
              <a:buFont typeface="Symbol" pitchFamily="18" charset="2"/>
              <a:buChar char="·"/>
            </a:pPr>
            <a:r>
              <a:rPr lang="pt-BR" sz="1400" dirty="0"/>
              <a:t> </a:t>
            </a:r>
            <a:r>
              <a:rPr lang="pt-BR" sz="1600" dirty="0">
                <a:latin typeface="Calibri" pitchFamily="34" charset="0"/>
              </a:rPr>
              <a:t>Gráficos de SLA e visitas ao site </a:t>
            </a:r>
            <a:r>
              <a:rPr lang="pt-BR" sz="1200" dirty="0">
                <a:solidFill>
                  <a:srgbClr val="000000"/>
                </a:solidFill>
                <a:latin typeface="Calibri" pitchFamily="34" charset="0"/>
              </a:rPr>
              <a:t>(exemplo)</a:t>
            </a:r>
            <a:endParaRPr lang="pt-BR" sz="1400" dirty="0"/>
          </a:p>
          <a:p>
            <a:pPr>
              <a:spcAft>
                <a:spcPts val="1000"/>
              </a:spcAft>
              <a:buClr>
                <a:srgbClr val="7F7F7F"/>
              </a:buClr>
              <a:buFont typeface="Symbol" pitchFamily="18" charset="2"/>
              <a:buChar char="·"/>
            </a:pPr>
            <a:endParaRPr lang="pt-BR" sz="1400" dirty="0">
              <a:solidFill>
                <a:srgbClr val="676767"/>
              </a:solidFill>
            </a:endParaRPr>
          </a:p>
          <a:p>
            <a:pPr>
              <a:spcAft>
                <a:spcPts val="1000"/>
              </a:spcAft>
              <a:buClr>
                <a:srgbClr val="7F7F7F"/>
              </a:buClr>
              <a:buFont typeface="Symbol" pitchFamily="18" charset="2"/>
              <a:buChar char="·"/>
            </a:pPr>
            <a:endParaRPr lang="pt-BR" sz="1400" dirty="0">
              <a:solidFill>
                <a:srgbClr val="676767"/>
              </a:solidFill>
            </a:endParaRPr>
          </a:p>
          <a:p>
            <a:endParaRPr lang="pt-BR" sz="1400" dirty="0"/>
          </a:p>
        </p:txBody>
      </p:sp>
      <p:sp>
        <p:nvSpPr>
          <p:cNvPr id="27651" name="Text Box 2"/>
          <p:cNvSpPr txBox="1">
            <a:spLocks noChangeArrowheads="1"/>
          </p:cNvSpPr>
          <p:nvPr/>
        </p:nvSpPr>
        <p:spPr bwMode="auto">
          <a:xfrm>
            <a:off x="4368800" y="1179910"/>
            <a:ext cx="3786188" cy="3695700"/>
          </a:xfrm>
          <a:prstGeom prst="rect">
            <a:avLst/>
          </a:prstGeom>
          <a:noFill/>
          <a:ln w="9525" algn="in">
            <a:noFill/>
            <a:miter lim="800000"/>
            <a:headEnd/>
            <a:tailEnd/>
          </a:ln>
        </p:spPr>
        <p:txBody>
          <a:bodyPr lIns="36576" tIns="36576" rIns="36576" bIns="36576"/>
          <a:lstStyle/>
          <a:p>
            <a:pPr>
              <a:spcAft>
                <a:spcPts val="1000"/>
              </a:spcAft>
              <a:buClr>
                <a:srgbClr val="7F7F7F"/>
              </a:buClr>
              <a:buFont typeface="Symbol" pitchFamily="18" charset="2"/>
              <a:buChar char="·"/>
            </a:pPr>
            <a:r>
              <a:rPr lang="pt-BR" sz="1400"/>
              <a:t> </a:t>
            </a:r>
            <a:r>
              <a:rPr lang="pt-BR" sz="1600">
                <a:latin typeface="Calibri" pitchFamily="34" charset="0"/>
              </a:rPr>
              <a:t>Monitoramento de hardware </a:t>
            </a:r>
            <a:r>
              <a:rPr lang="pt-BR" sz="1200">
                <a:solidFill>
                  <a:srgbClr val="000000"/>
                </a:solidFill>
                <a:latin typeface="Calibri" pitchFamily="34" charset="0"/>
              </a:rPr>
              <a:t>(exemplo)</a:t>
            </a:r>
            <a:endParaRPr lang="pt-BR" sz="1600">
              <a:latin typeface="Calibri" pitchFamily="34" charset="0"/>
            </a:endParaRPr>
          </a:p>
          <a:p>
            <a:pPr>
              <a:spcAft>
                <a:spcPts val="1000"/>
              </a:spcAft>
              <a:buClr>
                <a:srgbClr val="7F7F7F"/>
              </a:buClr>
              <a:buFont typeface="Symbol" pitchFamily="18" charset="2"/>
              <a:buChar char="·"/>
            </a:pPr>
            <a:endParaRPr lang="pt-BR" sz="1600">
              <a:latin typeface="Calibri" pitchFamily="34" charset="0"/>
            </a:endParaRPr>
          </a:p>
          <a:p>
            <a:pPr>
              <a:spcAft>
                <a:spcPts val="1000"/>
              </a:spcAft>
              <a:buClr>
                <a:srgbClr val="7F7F7F"/>
              </a:buClr>
              <a:buFont typeface="Symbol" pitchFamily="18" charset="2"/>
              <a:buChar char="·"/>
            </a:pPr>
            <a:endParaRPr lang="pt-BR" sz="1600">
              <a:latin typeface="Calibri" pitchFamily="34" charset="0"/>
            </a:endParaRPr>
          </a:p>
          <a:p>
            <a:pPr>
              <a:spcAft>
                <a:spcPts val="1000"/>
              </a:spcAft>
              <a:buClr>
                <a:srgbClr val="7F7F7F"/>
              </a:buClr>
              <a:buFont typeface="Symbol" pitchFamily="18" charset="2"/>
              <a:buChar char="·"/>
            </a:pPr>
            <a:endParaRPr lang="pt-BR" sz="1600">
              <a:latin typeface="Calibri" pitchFamily="34" charset="0"/>
            </a:endParaRPr>
          </a:p>
          <a:p>
            <a:pPr>
              <a:spcAft>
                <a:spcPts val="1000"/>
              </a:spcAft>
              <a:buClr>
                <a:srgbClr val="7F7F7F"/>
              </a:buClr>
              <a:buFont typeface="Symbol" pitchFamily="18" charset="2"/>
              <a:buChar char="·"/>
            </a:pPr>
            <a:endParaRPr lang="pt-BR" sz="1600">
              <a:latin typeface="Calibri" pitchFamily="34" charset="0"/>
            </a:endParaRPr>
          </a:p>
          <a:p>
            <a:pPr>
              <a:spcAft>
                <a:spcPts val="1000"/>
              </a:spcAft>
              <a:buClr>
                <a:srgbClr val="7F7F7F"/>
              </a:buClr>
              <a:buFont typeface="Symbol" pitchFamily="18" charset="2"/>
              <a:buChar char="·"/>
            </a:pPr>
            <a:endParaRPr lang="pt-BR" sz="1600">
              <a:latin typeface="Calibri" pitchFamily="34" charset="0"/>
            </a:endParaRPr>
          </a:p>
          <a:p>
            <a:pPr>
              <a:spcAft>
                <a:spcPts val="1000"/>
              </a:spcAft>
              <a:buClr>
                <a:srgbClr val="7F7F7F"/>
              </a:buClr>
            </a:pPr>
            <a:endParaRPr lang="pt-BR" sz="1600">
              <a:latin typeface="Calibri" pitchFamily="34" charset="0"/>
            </a:endParaRPr>
          </a:p>
          <a:p>
            <a:pPr>
              <a:buClr>
                <a:srgbClr val="7F7F7F"/>
              </a:buClr>
              <a:buFont typeface="Symbol" pitchFamily="18" charset="2"/>
              <a:buChar char="·"/>
            </a:pPr>
            <a:r>
              <a:rPr lang="pt-BR" sz="1400"/>
              <a:t> </a:t>
            </a:r>
            <a:r>
              <a:rPr lang="pt-BR" sz="1600">
                <a:latin typeface="Calibri" pitchFamily="34" charset="0"/>
              </a:rPr>
              <a:t>Captura de tela de erro </a:t>
            </a:r>
            <a:r>
              <a:rPr lang="pt-BR" sz="1200">
                <a:solidFill>
                  <a:srgbClr val="000000"/>
                </a:solidFill>
                <a:latin typeface="Calibri" pitchFamily="34" charset="0"/>
              </a:rPr>
              <a:t>(exemplo)</a:t>
            </a:r>
            <a:r>
              <a:rPr lang="pt-BR" sz="1600">
                <a:latin typeface="Calibri" pitchFamily="34" charset="0"/>
              </a:rPr>
              <a:t> </a:t>
            </a:r>
            <a:endParaRPr lang="pt-BR" sz="1400"/>
          </a:p>
          <a:p>
            <a:pPr>
              <a:spcAft>
                <a:spcPts val="1000"/>
              </a:spcAft>
              <a:buClr>
                <a:srgbClr val="7F7F7F"/>
              </a:buClr>
              <a:buFont typeface="Symbol" pitchFamily="18" charset="2"/>
              <a:buChar char="·"/>
            </a:pPr>
            <a:endParaRPr lang="pt-BR" sz="1400">
              <a:solidFill>
                <a:srgbClr val="676767"/>
              </a:solidFill>
            </a:endParaRPr>
          </a:p>
          <a:p>
            <a:pPr>
              <a:spcAft>
                <a:spcPts val="1000"/>
              </a:spcAft>
              <a:buClr>
                <a:srgbClr val="7F7F7F"/>
              </a:buClr>
              <a:buFont typeface="Symbol" pitchFamily="18" charset="2"/>
              <a:buChar char="·"/>
            </a:pPr>
            <a:endParaRPr lang="pt-BR" sz="1400">
              <a:solidFill>
                <a:srgbClr val="676767"/>
              </a:solidFill>
            </a:endParaRPr>
          </a:p>
          <a:p>
            <a:endParaRPr lang="pt-BR" sz="1400"/>
          </a:p>
        </p:txBody>
      </p:sp>
      <p:pic>
        <p:nvPicPr>
          <p:cNvPr id="27652" name="Picture 2" descr="Sem título-3 cóp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14" y="1553766"/>
            <a:ext cx="3621087" cy="1232297"/>
          </a:xfrm>
          <a:prstGeom prst="rect">
            <a:avLst/>
          </a:prstGeom>
          <a:noFill/>
          <a:ln w="9525">
            <a:noFill/>
            <a:miter lim="800000"/>
            <a:headEnd/>
            <a:tailEnd/>
          </a:ln>
        </p:spPr>
      </p:pic>
      <p:pic>
        <p:nvPicPr>
          <p:cNvPr id="27653" name="Picture 3" descr="Sem título-4 cópi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6251" y="1553766"/>
            <a:ext cx="3643313" cy="1246584"/>
          </a:xfrm>
          <a:prstGeom prst="rect">
            <a:avLst/>
          </a:prstGeom>
          <a:noFill/>
          <a:ln w="9525">
            <a:noFill/>
            <a:miter lim="800000"/>
            <a:headEnd/>
            <a:tailEnd/>
          </a:ln>
        </p:spPr>
      </p:pic>
      <p:pic>
        <p:nvPicPr>
          <p:cNvPr id="27654" name="Picture 4" descr="Sem título-5 cópia">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5751" y="3429001"/>
            <a:ext cx="3592513" cy="1232297"/>
          </a:xfrm>
          <a:prstGeom prst="rect">
            <a:avLst/>
          </a:prstGeom>
          <a:noFill/>
          <a:ln w="9525">
            <a:noFill/>
            <a:miter lim="800000"/>
            <a:headEnd/>
            <a:tailEnd/>
          </a:ln>
        </p:spPr>
      </p:pic>
      <p:pic>
        <p:nvPicPr>
          <p:cNvPr id="27655" name="Picture 5" descr="Sem título-7 cópi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86251" y="3429000"/>
            <a:ext cx="3643313" cy="1252538"/>
          </a:xfrm>
          <a:prstGeom prst="rect">
            <a:avLst/>
          </a:prstGeom>
          <a:noFill/>
          <a:ln w="9525">
            <a:noFill/>
            <a:miter lim="800000"/>
            <a:headEnd/>
            <a:tailEnd/>
          </a:ln>
        </p:spPr>
      </p:pic>
      <p:pic>
        <p:nvPicPr>
          <p:cNvPr id="8" name="Picture 2" descr="http://static.wixstatic.com/media/bc10f675c2724722a4b51ae6a7a7388d.png_srz_p_27_27_75_22_0.50_1.20_0.00_png_srz">
            <a:hlinkClick r:id="rId8"/>
          </p:cNvPr>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26395" y="475128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tatic.wixstatic.com/media/4057345bcf57474b96976284050c00df.png_srz_p_27_27_75_22_0.50_1.20_0.00_png_srz">
            <a:hlinkClick r:id="rId10"/>
          </p:cNvPr>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3592" y="474865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tatic.wixstatic.com/media/aa0402eb9ba2430d9d0620b59556efca.png_srz_p_27_27_75_22_0.50_1.20_0.00_png_srz">
            <a:hlinkClick r:id="rId12"/>
          </p:cNvPr>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52576" y="475128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tatic.wixstatic.com/media/870f97661ed14a5bb2d96ecbddec0aed.png_srz_p_27_27_75_22_0.50_1.20_0.00_png_srz">
            <a:hlinkClick r:id="rId14"/>
          </p:cNvPr>
          <p:cNvPicPr>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213815" y="474920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tatic.wixstatic.com/media/70b1c5a67d2349e3933570b344b1d54d.png_srz_p_27_27_75_22_0.50_1.20_0.00_png_srz">
            <a:hlinkClick r:id="rId16"/>
          </p:cNvPr>
          <p:cNvPicPr>
            <a:picLocks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475656" y="4755133"/>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tatic.wixstatic.com/media/45bce1d726f64f1999c49feae57f6298.png_srz_p_27_27_75_22_0.50_1.20_0.00_png_srz">
            <a:hlinkClick r:id="rId18"/>
          </p:cNvPr>
          <p:cNvPicPr>
            <a:picLocks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739902" y="475513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static.wixstatic.com/media/b54ca3aedd9b4906a07a75b77e86e102.png_srz_p_27_27_75_22_0.50_1.20_0.00_png_srz">
            <a:hlinkClick r:id="rId20"/>
          </p:cNvPr>
          <p:cNvPicPr>
            <a:picLocks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993998" y="4749207"/>
            <a:ext cx="216000" cy="21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83568" y="2643758"/>
            <a:ext cx="7200800" cy="584775"/>
          </a:xfrm>
          <a:prstGeom prst="rect">
            <a:avLst/>
          </a:prstGeom>
          <a:noFill/>
          <a:ln w="9525">
            <a:noFill/>
            <a:miter lim="800000"/>
            <a:headEnd/>
            <a:tailEnd/>
          </a:ln>
        </p:spPr>
        <p:txBody>
          <a:bodyPr wrap="square">
            <a:spAutoFit/>
          </a:bodyPr>
          <a:lstStyle/>
          <a:p>
            <a:r>
              <a:rPr lang="pt-BR" sz="3200" b="1" dirty="0"/>
              <a:t>Teste de </a:t>
            </a:r>
            <a:r>
              <a:rPr lang="pt-BR" sz="3200" b="1" dirty="0" smtClean="0"/>
              <a:t>Software e Escalabilidade</a:t>
            </a:r>
            <a:endParaRPr lang="pt-BR" sz="3200" b="1" dirty="0">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51520" y="915566"/>
            <a:ext cx="2770823" cy="369332"/>
          </a:xfrm>
          <a:prstGeom prst="rect">
            <a:avLst/>
          </a:prstGeom>
        </p:spPr>
        <p:txBody>
          <a:bodyPr wrap="none">
            <a:spAutoFit/>
          </a:bodyPr>
          <a:lstStyle/>
          <a:p>
            <a:r>
              <a:rPr lang="pt-BR" b="1" smtClean="0"/>
              <a:t>Teste de Escalabilidade</a:t>
            </a:r>
            <a:endParaRPr lang="pt-BR" b="1" dirty="0">
              <a:effectLst/>
            </a:endParaRPr>
          </a:p>
        </p:txBody>
      </p:sp>
      <p:sp>
        <p:nvSpPr>
          <p:cNvPr id="5" name="Retângulo 4"/>
          <p:cNvSpPr/>
          <p:nvPr/>
        </p:nvSpPr>
        <p:spPr>
          <a:xfrm>
            <a:off x="263600" y="1284898"/>
            <a:ext cx="4572000" cy="2862322"/>
          </a:xfrm>
          <a:prstGeom prst="rect">
            <a:avLst/>
          </a:prstGeom>
        </p:spPr>
        <p:txBody>
          <a:bodyPr>
            <a:spAutoFit/>
          </a:bodyPr>
          <a:lstStyle/>
          <a:p>
            <a:pPr algn="just"/>
            <a:r>
              <a:rPr lang="pt-BR" dirty="0"/>
              <a:t>O serviço consiste em avaliar o quão </a:t>
            </a:r>
            <a:r>
              <a:rPr lang="pt-BR" dirty="0" smtClean="0"/>
              <a:t>escalável </a:t>
            </a:r>
            <a:r>
              <a:rPr lang="pt-BR" dirty="0"/>
              <a:t>é a sua aplicação ou ambiente. </a:t>
            </a:r>
          </a:p>
          <a:p>
            <a:pPr algn="just"/>
            <a:r>
              <a:rPr lang="pt-BR" dirty="0"/>
              <a:t>Ou seja, qual a capacidade do sistema em suportar um aumento de carga e quais recursos são requeridos para atender tal aumento. Seja ele hardware, otimização na aplicação ou até mesmo ajustes de parâmetros de configuração.</a:t>
            </a:r>
          </a:p>
          <a:p>
            <a:pPr algn="just"/>
            <a:r>
              <a:rPr lang="pt-BR" dirty="0"/>
              <a:t> </a:t>
            </a:r>
          </a:p>
          <a:p>
            <a:pPr algn="just"/>
            <a:r>
              <a:rPr lang="pt-BR" dirty="0"/>
              <a:t> </a:t>
            </a:r>
            <a:endParaRPr lang="pt-BR" dirty="0">
              <a:effectLst/>
            </a:endParaRPr>
          </a:p>
        </p:txBody>
      </p:sp>
      <p:pic>
        <p:nvPicPr>
          <p:cNvPr id="11266"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3147814"/>
            <a:ext cx="33591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static.wixstatic.com/media/bc10f675c2724722a4b51ae6a7a7388d.png_srz_p_27_27_75_22_0.50_1.20_0.00_png_srz">
            <a:hlinkClick r:id="rId5"/>
          </p:cNvPr>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6395" y="475128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tatic.wixstatic.com/media/4057345bcf57474b96976284050c00df.png_srz_p_27_27_75_22_0.50_1.20_0.00_png_srz">
            <a:hlinkClick r:id="rId7"/>
          </p:cNvPr>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3592" y="474865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tatic.wixstatic.com/media/aa0402eb9ba2430d9d0620b59556efca.png_srz_p_27_27_75_22_0.50_1.20_0.00_png_srz">
            <a:hlinkClick r:id="rId9"/>
          </p:cNvPr>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2576" y="475128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tatic.wixstatic.com/media/870f97661ed14a5bb2d96ecbddec0aed.png_srz_p_27_27_75_22_0.50_1.20_0.00_png_srz">
            <a:hlinkClick r:id="rId11"/>
          </p:cNvPr>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213815" y="474920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tatic.wixstatic.com/media/70b1c5a67d2349e3933570b344b1d54d.png_srz_p_27_27_75_22_0.50_1.20_0.00_png_srz">
            <a:hlinkClick r:id="rId13"/>
          </p:cNvPr>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475656" y="4755133"/>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tatic.wixstatic.com/media/45bce1d726f64f1999c49feae57f6298.png_srz_p_27_27_75_22_0.50_1.20_0.00_png_srz">
            <a:hlinkClick r:id="rId15"/>
          </p:cNvPr>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739902" y="475513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static.wixstatic.com/media/b54ca3aedd9b4906a07a75b77e86e102.png_srz_p_27_27_75_22_0.50_1.20_0.00_png_srz">
            <a:hlinkClick r:id="rId17"/>
          </p:cNvPr>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993998" y="4749207"/>
            <a:ext cx="216000" cy="21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a:spLocks noChangeArrowheads="1"/>
          </p:cNvSpPr>
          <p:nvPr/>
        </p:nvSpPr>
        <p:spPr bwMode="auto">
          <a:xfrm>
            <a:off x="107504" y="2715766"/>
            <a:ext cx="8928992" cy="584775"/>
          </a:xfrm>
          <a:prstGeom prst="rect">
            <a:avLst/>
          </a:prstGeom>
          <a:noFill/>
          <a:ln w="9525">
            <a:noFill/>
            <a:miter lim="800000"/>
            <a:headEnd/>
            <a:tailEnd/>
          </a:ln>
        </p:spPr>
        <p:txBody>
          <a:bodyPr wrap="square">
            <a:spAutoFit/>
          </a:bodyPr>
          <a:lstStyle/>
          <a:p>
            <a:r>
              <a:rPr lang="pt-BR" sz="3200" b="1" dirty="0"/>
              <a:t>Migrações com comparativo de </a:t>
            </a:r>
            <a:r>
              <a:rPr lang="pt-BR" sz="3200" b="1" dirty="0" smtClean="0"/>
              <a:t>performance</a:t>
            </a:r>
            <a:endParaRPr lang="pt-BR" sz="3200" b="1" dirty="0">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2592" y="1419622"/>
            <a:ext cx="4572000" cy="2862322"/>
          </a:xfrm>
          <a:prstGeom prst="rect">
            <a:avLst/>
          </a:prstGeom>
        </p:spPr>
        <p:txBody>
          <a:bodyPr>
            <a:spAutoFit/>
          </a:bodyPr>
          <a:lstStyle/>
          <a:p>
            <a:pPr algn="just"/>
            <a:r>
              <a:rPr lang="pt-BR" dirty="0"/>
              <a:t>O serviço consiste em avaliar quais os ganhos ou perdas de performance vão ocorrer em uma migração de aplicação, banco de dados ou arquitetura de hardware. São realizados testes de performance comparativos entre as versões do software para identificar as diferenças e apresentado as sugestões de melhoria.</a:t>
            </a:r>
          </a:p>
          <a:p>
            <a:pPr algn="just"/>
            <a:r>
              <a:rPr lang="pt-BR" dirty="0"/>
              <a:t> </a:t>
            </a:r>
          </a:p>
        </p:txBody>
      </p:sp>
      <p:sp>
        <p:nvSpPr>
          <p:cNvPr id="5" name="Retângulo 4"/>
          <p:cNvSpPr/>
          <p:nvPr/>
        </p:nvSpPr>
        <p:spPr>
          <a:xfrm>
            <a:off x="150962" y="915566"/>
            <a:ext cx="6149230" cy="369332"/>
          </a:xfrm>
          <a:prstGeom prst="rect">
            <a:avLst/>
          </a:prstGeom>
        </p:spPr>
        <p:txBody>
          <a:bodyPr wrap="square">
            <a:spAutoFit/>
          </a:bodyPr>
          <a:lstStyle/>
          <a:p>
            <a:r>
              <a:rPr lang="pt-BR" b="1" dirty="0"/>
              <a:t>Migrações com comparativo de </a:t>
            </a:r>
            <a:r>
              <a:rPr lang="pt-BR" b="1" dirty="0" smtClean="0"/>
              <a:t>performance</a:t>
            </a:r>
            <a:endParaRPr lang="pt-BR" b="1" dirty="0">
              <a:effectLst/>
            </a:endParaRPr>
          </a:p>
        </p:txBody>
      </p:sp>
      <p:pic>
        <p:nvPicPr>
          <p:cNvPr id="12290"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056" y="1851670"/>
            <a:ext cx="3002865" cy="1755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static.wixstatic.com/media/bc10f675c2724722a4b51ae6a7a7388d.png_srz_p_27_27_75_22_0.50_1.20_0.00_png_srz">
            <a:hlinkClick r:id="rId5"/>
          </p:cNvPr>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6395" y="475128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tatic.wixstatic.com/media/4057345bcf57474b96976284050c00df.png_srz_p_27_27_75_22_0.50_1.20_0.00_png_srz">
            <a:hlinkClick r:id="rId7"/>
          </p:cNvPr>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3592" y="474865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tatic.wixstatic.com/media/aa0402eb9ba2430d9d0620b59556efca.png_srz_p_27_27_75_22_0.50_1.20_0.00_png_srz">
            <a:hlinkClick r:id="rId9"/>
          </p:cNvPr>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2576" y="475128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tatic.wixstatic.com/media/870f97661ed14a5bb2d96ecbddec0aed.png_srz_p_27_27_75_22_0.50_1.20_0.00_png_srz">
            <a:hlinkClick r:id="rId11"/>
          </p:cNvPr>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213815" y="474920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tatic.wixstatic.com/media/70b1c5a67d2349e3933570b344b1d54d.png_srz_p_27_27_75_22_0.50_1.20_0.00_png_srz">
            <a:hlinkClick r:id="rId13"/>
          </p:cNvPr>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475656" y="4755133"/>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tatic.wixstatic.com/media/45bce1d726f64f1999c49feae57f6298.png_srz_p_27_27_75_22_0.50_1.20_0.00_png_srz">
            <a:hlinkClick r:id="rId15"/>
          </p:cNvPr>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739902" y="475513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static.wixstatic.com/media/b54ca3aedd9b4906a07a75b77e86e102.png_srz_p_27_27_75_22_0.50_1.20_0.00_png_srz">
            <a:hlinkClick r:id="rId17"/>
          </p:cNvPr>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993998" y="4749207"/>
            <a:ext cx="216000" cy="21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467544" y="2571750"/>
            <a:ext cx="8064896" cy="1077218"/>
          </a:xfrm>
          <a:prstGeom prst="rect">
            <a:avLst/>
          </a:prstGeom>
          <a:noFill/>
          <a:ln w="9525">
            <a:noFill/>
            <a:miter lim="800000"/>
            <a:headEnd/>
            <a:tailEnd/>
          </a:ln>
        </p:spPr>
        <p:txBody>
          <a:bodyPr wrap="square">
            <a:spAutoFit/>
          </a:bodyPr>
          <a:lstStyle/>
          <a:p>
            <a:r>
              <a:rPr lang="pt-BR" sz="3200" b="1" dirty="0"/>
              <a:t>Testes </a:t>
            </a:r>
            <a:r>
              <a:rPr lang="pt-BR" sz="3200" b="1" dirty="0" smtClean="0"/>
              <a:t>de software em </a:t>
            </a:r>
            <a:r>
              <a:rPr lang="pt-BR" sz="3200" b="1" dirty="0"/>
              <a:t>fases anteriores a produção.</a:t>
            </a:r>
            <a:endParaRPr lang="pt-BR" sz="3200" b="1" dirty="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3658" y="915566"/>
            <a:ext cx="5888502" cy="2462213"/>
          </a:xfrm>
          <a:prstGeom prst="rect">
            <a:avLst/>
          </a:prstGeom>
        </p:spPr>
        <p:txBody>
          <a:bodyPr wrap="square">
            <a:spAutoFit/>
          </a:bodyPr>
          <a:lstStyle/>
          <a:p>
            <a:r>
              <a:rPr lang="pt-BR" sz="1400" dirty="0" smtClean="0"/>
              <a:t>   A </a:t>
            </a:r>
            <a:r>
              <a:rPr lang="pt-BR" sz="1400" b="1" dirty="0"/>
              <a:t>Testar.me consultoria em TI</a:t>
            </a:r>
            <a:r>
              <a:rPr lang="pt-BR" sz="1400" dirty="0"/>
              <a:t>, é uma empresa brasileira de teste de software, teste de performance e </a:t>
            </a:r>
            <a:r>
              <a:rPr lang="pt-BR" sz="1400" dirty="0" smtClean="0"/>
              <a:t>desempenho computacional, </a:t>
            </a:r>
            <a:r>
              <a:rPr lang="pt-BR" sz="1400" dirty="0"/>
              <a:t>sediada no </a:t>
            </a:r>
            <a:r>
              <a:rPr lang="pt-BR" sz="1400" b="1" dirty="0"/>
              <a:t>São Paulo Word Trade Center. </a:t>
            </a:r>
            <a:r>
              <a:rPr lang="pt-BR" sz="1400" dirty="0"/>
              <a:t>Disponibilizando aos seus clientes o que existe de mais atual em infraestrutura de TI, links de comunicação e pessoas.</a:t>
            </a:r>
          </a:p>
          <a:p>
            <a:r>
              <a:rPr lang="pt-BR" sz="1400" dirty="0"/>
              <a:t> </a:t>
            </a:r>
            <a:endParaRPr lang="pt-BR" sz="1400" dirty="0" smtClean="0"/>
          </a:p>
          <a:p>
            <a:r>
              <a:rPr lang="pt-BR" sz="1400" dirty="0"/>
              <a:t>   </a:t>
            </a:r>
            <a:r>
              <a:rPr lang="pt-BR" sz="1400" dirty="0" smtClean="0"/>
              <a:t>São </a:t>
            </a:r>
            <a:r>
              <a:rPr lang="pt-BR" sz="1400" dirty="0"/>
              <a:t>dezenas de servidores dedicados a testes de software. Com grande capacidade de escalonamento de equipamento e links de internet. Tornando-nos uma empresa com capacidade de testar praticamente qualquer sistema existente e podendo simular milhares de usuários durante os testes.</a:t>
            </a:r>
            <a:endParaRPr lang="pt-BR" sz="1400" dirty="0">
              <a:effectLst/>
            </a:endParaRPr>
          </a:p>
        </p:txBody>
      </p:sp>
      <p:pic>
        <p:nvPicPr>
          <p:cNvPr id="1026" name="Picture 2" descr="http://static.wixstatic.com/media/bc10f675c2724722a4b51ae6a7a7388d.png_srz_p_27_27_75_22_0.50_1.20_0.00_png_srz">
            <a:hlinkClick r:id="rId2"/>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395" y="475128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wixstatic.com/media/4057345bcf57474b96976284050c00df.png_srz_p_27_27_75_22_0.50_1.20_0.00_png_srz">
            <a:hlinkClick r:id="rId4"/>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592" y="474865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wixstatic.com/media/aa0402eb9ba2430d9d0620b59556efca.png_srz_p_27_27_75_22_0.50_1.20_0.00_png_srz">
            <a:hlinkClick r:id="rId6"/>
          </p:cNvPr>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52576" y="475128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atic.wixstatic.com/media/870f97661ed14a5bb2d96ecbddec0aed.png_srz_p_27_27_75_22_0.50_1.20_0.00_png_srz">
            <a:hlinkClick r:id="rId8"/>
          </p:cNvPr>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13815" y="474920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tatic.wixstatic.com/media/70b1c5a67d2349e3933570b344b1d54d.png_srz_p_27_27_75_22_0.50_1.20_0.00_png_srz">
            <a:hlinkClick r:id="rId10"/>
          </p:cNvPr>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475656" y="4755133"/>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tatic.wixstatic.com/media/45bce1d726f64f1999c49feae57f6298.png_srz_p_27_27_75_22_0.50_1.20_0.00_png_srz">
            <a:hlinkClick r:id="rId12"/>
          </p:cNvPr>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739902" y="475513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atic.wixstatic.com/media/b54ca3aedd9b4906a07a75b77e86e102.png_srz_p_27_27_75_22_0.50_1.20_0.00_png_srz">
            <a:hlinkClick r:id="rId14"/>
          </p:cNvPr>
          <p:cNvPicPr>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993998" y="4749207"/>
            <a:ext cx="216000" cy="21600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79512" y="3507854"/>
            <a:ext cx="4572000" cy="1015663"/>
          </a:xfrm>
          <a:prstGeom prst="rect">
            <a:avLst/>
          </a:prstGeom>
        </p:spPr>
        <p:txBody>
          <a:bodyPr>
            <a:spAutoFit/>
          </a:bodyPr>
          <a:lstStyle/>
          <a:p>
            <a:r>
              <a:rPr lang="pt-BR" sz="1000" b="1" dirty="0" err="1"/>
              <a:t>Testarme</a:t>
            </a:r>
            <a:r>
              <a:rPr lang="pt-BR" sz="1000" b="1" dirty="0"/>
              <a:t> Consultoria em TI</a:t>
            </a:r>
            <a:endParaRPr lang="pt-BR" sz="1000" dirty="0"/>
          </a:p>
          <a:p>
            <a:r>
              <a:rPr lang="pt-BR" sz="1000" b="1" u="sng" dirty="0">
                <a:hlinkClick r:id="rId16"/>
              </a:rPr>
              <a:t>Teste de Software</a:t>
            </a:r>
            <a:r>
              <a:rPr lang="pt-BR" sz="1000" b="1" dirty="0"/>
              <a:t>, Teste de Performance e Teste de Desempenho.</a:t>
            </a:r>
            <a:endParaRPr lang="pt-BR" sz="1000" dirty="0"/>
          </a:p>
          <a:p>
            <a:r>
              <a:rPr lang="pt-BR" sz="1000" dirty="0" err="1"/>
              <a:t>Av</a:t>
            </a:r>
            <a:r>
              <a:rPr lang="pt-BR" sz="1000" dirty="0"/>
              <a:t> das Nações Unidas, 12551 - 17 Andar</a:t>
            </a:r>
          </a:p>
          <a:p>
            <a:r>
              <a:rPr lang="pt-BR" sz="1000" dirty="0"/>
              <a:t>São Paulo - SP - CEP 04578-000</a:t>
            </a:r>
          </a:p>
          <a:p>
            <a:r>
              <a:rPr lang="pt-BR" sz="1000" dirty="0"/>
              <a:t>+55 (11) 3443-1655</a:t>
            </a:r>
          </a:p>
          <a:p>
            <a:r>
              <a:rPr lang="pt-BR" sz="1000" u="sng" dirty="0" smtClean="0">
                <a:hlinkClick r:id="rId17"/>
              </a:rPr>
              <a:t>http://testar.me</a:t>
            </a:r>
            <a:endParaRPr lang="pt-BR" sz="1000" dirty="0">
              <a:effectLst/>
            </a:endParaRPr>
          </a:p>
        </p:txBody>
      </p:sp>
      <p:pic>
        <p:nvPicPr>
          <p:cNvPr id="12" name="Picture 2" descr="São Paulo World Trade Center, São Paulo, Brasil" title="Teste de Software Testarme"/>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804248" y="1329612"/>
            <a:ext cx="1375322" cy="1500188"/>
          </a:xfrm>
          <a:prstGeom prst="rect">
            <a:avLst/>
          </a:prstGeom>
          <a:noFill/>
          <a:ln w="9525">
            <a:noFill/>
            <a:miter lim="800000"/>
            <a:headEnd/>
            <a:tailEnd/>
          </a:ln>
        </p:spPr>
      </p:pic>
      <p:pic>
        <p:nvPicPr>
          <p:cNvPr id="1039" name="Picture 15" descr="A Testar.me consultoria em TI, é uma empresa brasileira de teste de software, teste de performance e desempenho, sediada no São Paulo Word Trade Center. Disponibilizando aos seus clientes o que existe de mais atual em infraestrutura de TI, links de comunicação e pessoas." title="Teste de Software Testarme"/>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796136" y="3291830"/>
            <a:ext cx="2322512" cy="171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006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79512" y="987574"/>
            <a:ext cx="4502066" cy="369332"/>
          </a:xfrm>
          <a:prstGeom prst="rect">
            <a:avLst/>
          </a:prstGeom>
        </p:spPr>
        <p:txBody>
          <a:bodyPr wrap="none">
            <a:spAutoFit/>
          </a:bodyPr>
          <a:lstStyle/>
          <a:p>
            <a:r>
              <a:rPr lang="pt-BR" b="1" dirty="0"/>
              <a:t>Testes em fases anteriores a produção.</a:t>
            </a:r>
            <a:endParaRPr lang="pt-BR" b="1" dirty="0">
              <a:effectLst/>
            </a:endParaRPr>
          </a:p>
        </p:txBody>
      </p:sp>
      <p:sp>
        <p:nvSpPr>
          <p:cNvPr id="6" name="Retângulo 5"/>
          <p:cNvSpPr/>
          <p:nvPr/>
        </p:nvSpPr>
        <p:spPr>
          <a:xfrm>
            <a:off x="251520" y="1417588"/>
            <a:ext cx="4572000" cy="2308324"/>
          </a:xfrm>
          <a:prstGeom prst="rect">
            <a:avLst/>
          </a:prstGeom>
        </p:spPr>
        <p:txBody>
          <a:bodyPr>
            <a:spAutoFit/>
          </a:bodyPr>
          <a:lstStyle/>
          <a:p>
            <a:pPr algn="just"/>
            <a:r>
              <a:rPr lang="pt-BR" dirty="0"/>
              <a:t>Desenvolvemos estratégias de testes em ambientes e fases anteriores a subida para produção. Testes com a equipe de desenvolvimento, em ambientes de homologação ou pré-produção para identificar problemas relacionados a performance antes que estes sejam aplicados em </a:t>
            </a:r>
            <a:r>
              <a:rPr lang="pt-BR" dirty="0" smtClean="0"/>
              <a:t>produção.</a:t>
            </a:r>
            <a:endParaRPr lang="pt-BR" dirty="0"/>
          </a:p>
        </p:txBody>
      </p:sp>
      <p:pic>
        <p:nvPicPr>
          <p:cNvPr id="13314"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104" y="1635646"/>
            <a:ext cx="2539286" cy="172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static.wixstatic.com/media/bc10f675c2724722a4b51ae6a7a7388d.png_srz_p_27_27_75_22_0.50_1.20_0.00_png_srz">
            <a:hlinkClick r:id="rId5"/>
          </p:cNvPr>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6395" y="475128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tatic.wixstatic.com/media/4057345bcf57474b96976284050c00df.png_srz_p_27_27_75_22_0.50_1.20_0.00_png_srz">
            <a:hlinkClick r:id="rId7"/>
          </p:cNvPr>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3592" y="474865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tatic.wixstatic.com/media/aa0402eb9ba2430d9d0620b59556efca.png_srz_p_27_27_75_22_0.50_1.20_0.00_png_srz">
            <a:hlinkClick r:id="rId9"/>
          </p:cNvPr>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2576" y="475128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tatic.wixstatic.com/media/870f97661ed14a5bb2d96ecbddec0aed.png_srz_p_27_27_75_22_0.50_1.20_0.00_png_srz">
            <a:hlinkClick r:id="rId11"/>
          </p:cNvPr>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213815" y="474920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static.wixstatic.com/media/70b1c5a67d2349e3933570b344b1d54d.png_srz_p_27_27_75_22_0.50_1.20_0.00_png_srz">
            <a:hlinkClick r:id="rId13"/>
          </p:cNvPr>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475656" y="4755133"/>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static.wixstatic.com/media/45bce1d726f64f1999c49feae57f6298.png_srz_p_27_27_75_22_0.50_1.20_0.00_png_srz">
            <a:hlinkClick r:id="rId15"/>
          </p:cNvPr>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739902" y="475513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static.wixstatic.com/media/b54ca3aedd9b4906a07a75b77e86e102.png_srz_p_27_27_75_22_0.50_1.20_0.00_png_srz">
            <a:hlinkClick r:id="rId17"/>
          </p:cNvPr>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993998" y="4749207"/>
            <a:ext cx="216000" cy="21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9512" y="3867894"/>
            <a:ext cx="4572000" cy="1015663"/>
          </a:xfrm>
          <a:prstGeom prst="rect">
            <a:avLst/>
          </a:prstGeom>
        </p:spPr>
        <p:txBody>
          <a:bodyPr>
            <a:spAutoFit/>
          </a:bodyPr>
          <a:lstStyle/>
          <a:p>
            <a:r>
              <a:rPr lang="pt-BR" sz="1000" b="1" dirty="0" err="1"/>
              <a:t>Testarme</a:t>
            </a:r>
            <a:r>
              <a:rPr lang="pt-BR" sz="1000" b="1" dirty="0"/>
              <a:t> Consultoria em TI</a:t>
            </a:r>
            <a:endParaRPr lang="pt-BR" sz="1000" dirty="0"/>
          </a:p>
          <a:p>
            <a:r>
              <a:rPr lang="pt-BR" sz="1000" b="1" u="sng" dirty="0">
                <a:hlinkClick r:id="rId3"/>
              </a:rPr>
              <a:t>Teste de Software</a:t>
            </a:r>
            <a:r>
              <a:rPr lang="pt-BR" sz="1000" b="1" dirty="0"/>
              <a:t>, Teste de Performance e Teste de Desempenho.</a:t>
            </a:r>
            <a:endParaRPr lang="pt-BR" sz="1000" dirty="0"/>
          </a:p>
          <a:p>
            <a:r>
              <a:rPr lang="pt-BR" sz="1000" dirty="0" err="1"/>
              <a:t>Av</a:t>
            </a:r>
            <a:r>
              <a:rPr lang="pt-BR" sz="1000" dirty="0"/>
              <a:t> das Nações Unidas, 12551 - 17 Andar</a:t>
            </a:r>
          </a:p>
          <a:p>
            <a:r>
              <a:rPr lang="pt-BR" sz="1000" dirty="0"/>
              <a:t>São Paulo - SP - CEP 04578-000</a:t>
            </a:r>
          </a:p>
          <a:p>
            <a:r>
              <a:rPr lang="pt-BR" sz="1000" dirty="0"/>
              <a:t>+55 (11) 3443-1655</a:t>
            </a:r>
          </a:p>
          <a:p>
            <a:r>
              <a:rPr lang="pt-BR" sz="1000" u="sng" dirty="0" smtClean="0">
                <a:hlinkClick r:id="rId4"/>
              </a:rPr>
              <a:t>http://testar.me</a:t>
            </a:r>
            <a:endParaRPr lang="pt-BR" sz="1000" dirty="0">
              <a:effectLst/>
            </a:endParaRPr>
          </a:p>
        </p:txBody>
      </p:sp>
      <p:pic>
        <p:nvPicPr>
          <p:cNvPr id="4" name="Picture 2" descr="http://static.wixstatic.com/media/bc10f675c2724722a4b51ae6a7a7388d.png_srz_p_27_27_75_22_0.50_1.20_0.00_png_srz">
            <a:hlinkClick r:id="rId5"/>
          </p:cNvPr>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30901" y="473251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tatic.wixstatic.com/media/4057345bcf57474b96976284050c00df.png_srz_p_27_27_75_22_0.50_1.20_0.00_png_srz">
            <a:hlinkClick r:id="rId7"/>
          </p:cNvPr>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88098" y="4729888"/>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tatic.wixstatic.com/media/aa0402eb9ba2430d9d0620b59556efca.png_srz_p_27_27_75_22_0.50_1.20_0.00_png_srz">
            <a:hlinkClick r:id="rId9"/>
          </p:cNvPr>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457082" y="473251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tatic.wixstatic.com/media/870f97661ed14a5bb2d96ecbddec0aed.png_srz_p_27_27_75_22_0.50_1.20_0.00_png_srz">
            <a:hlinkClick r:id="rId11"/>
          </p:cNvPr>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718321" y="4730438"/>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tatic.wixstatic.com/media/70b1c5a67d2349e3933570b344b1d54d.png_srz_p_27_27_75_22_0.50_1.20_0.00_png_srz">
            <a:hlinkClick r:id="rId13"/>
          </p:cNvPr>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980162" y="4736364"/>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tatic.wixstatic.com/media/45bce1d726f64f1999c49feae57f6298.png_srz_p_27_27_75_22_0.50_1.20_0.00_png_srz">
            <a:hlinkClick r:id="rId15"/>
          </p:cNvPr>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244408" y="4736363"/>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http://static.wixstatic.com/media/b54ca3aedd9b4906a07a75b77e86e102.png_srz_p_27_27_75_22_0.50_1.20_0.00_png_srz">
            <a:hlinkClick r:id="rId17"/>
          </p:cNvPr>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498504" y="4730438"/>
            <a:ext cx="216000" cy="21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ixaDeTexto 1"/>
          <p:cNvSpPr txBox="1">
            <a:spLocks noChangeArrowheads="1"/>
          </p:cNvSpPr>
          <p:nvPr/>
        </p:nvSpPr>
        <p:spPr bwMode="auto">
          <a:xfrm>
            <a:off x="2411761" y="2715766"/>
            <a:ext cx="3888432" cy="646331"/>
          </a:xfrm>
          <a:prstGeom prst="rect">
            <a:avLst/>
          </a:prstGeom>
          <a:noFill/>
          <a:ln w="9525">
            <a:noFill/>
            <a:miter lim="800000"/>
            <a:headEnd/>
            <a:tailEnd/>
          </a:ln>
        </p:spPr>
        <p:txBody>
          <a:bodyPr wrap="square">
            <a:spAutoFit/>
          </a:bodyPr>
          <a:lstStyle/>
          <a:p>
            <a:r>
              <a:rPr lang="pt-BR" sz="3600" b="1" dirty="0">
                <a:solidFill>
                  <a:srgbClr val="333399"/>
                </a:solidFill>
                <a:latin typeface="Calibri" pitchFamily="34" charset="0"/>
              </a:rPr>
              <a:t>Serviços Prestados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Testar.me consultoria em TI, é uma empresa brasileira de teste de software, teste de performance e desempenho, sediada no São Paulo Word Trade Center. Disponibilizando aos seus clientes o que existe de mais atual em infraestrutura de TI, links de comunicação e pessoas.&#10;http://www.testar.me" title="Teste de Software, Testa.rme">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504" y="754859"/>
            <a:ext cx="6408712"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44025" y="2139702"/>
            <a:ext cx="2583759" cy="1323439"/>
          </a:xfrm>
          <a:prstGeom prst="rect">
            <a:avLst/>
          </a:prstGeom>
        </p:spPr>
        <p:txBody>
          <a:bodyPr wrap="square">
            <a:spAutoFit/>
          </a:bodyPr>
          <a:lstStyle/>
          <a:p>
            <a:pPr algn="just"/>
            <a:r>
              <a:rPr lang="pt-BR" sz="800" dirty="0"/>
              <a:t>No </a:t>
            </a:r>
            <a:r>
              <a:rPr lang="pt-BR" sz="800" dirty="0" smtClean="0"/>
              <a:t>Teste de Software - Teste </a:t>
            </a:r>
            <a:r>
              <a:rPr lang="pt-BR" sz="800" dirty="0"/>
              <a:t>de Performance (Stress </a:t>
            </a:r>
            <a:r>
              <a:rPr lang="pt-BR" sz="800" dirty="0" err="1"/>
              <a:t>Testing</a:t>
            </a:r>
            <a:r>
              <a:rPr lang="pt-BR" sz="800" dirty="0"/>
              <a:t>), simulamos quantos usuários necessitar, de forma rápida, com diferentes tipos de navega dores, largura de banda e navegabilidade.</a:t>
            </a:r>
          </a:p>
          <a:p>
            <a:pPr algn="just"/>
            <a:r>
              <a:rPr lang="pt-BR" sz="800" dirty="0"/>
              <a:t/>
            </a:r>
            <a:br>
              <a:rPr lang="pt-BR" sz="800" dirty="0"/>
            </a:br>
            <a:r>
              <a:rPr lang="pt-BR" sz="800" dirty="0"/>
              <a:t>Verifique de forma objetiva a qualidade do sistema testado, a capacidade da sua infraestrutura, a quantidade de usuários suportados, quantidade de </a:t>
            </a:r>
            <a:r>
              <a:rPr lang="pt-BR" sz="800" dirty="0" smtClean="0"/>
              <a:t>operações </a:t>
            </a:r>
            <a:r>
              <a:rPr lang="pt-BR" sz="800" dirty="0"/>
              <a:t>por hora e o ponto de </a:t>
            </a:r>
            <a:r>
              <a:rPr lang="pt-BR" sz="800" dirty="0" smtClean="0"/>
              <a:t>exaustão </a:t>
            </a:r>
            <a:r>
              <a:rPr lang="pt-BR" sz="800" dirty="0"/>
              <a:t>da sua aplicação.</a:t>
            </a:r>
          </a:p>
        </p:txBody>
      </p:sp>
      <p:sp>
        <p:nvSpPr>
          <p:cNvPr id="3" name="CaixaDeTexto 2"/>
          <p:cNvSpPr txBox="1"/>
          <p:nvPr/>
        </p:nvSpPr>
        <p:spPr>
          <a:xfrm>
            <a:off x="431630" y="1688490"/>
            <a:ext cx="1908122" cy="523220"/>
          </a:xfrm>
          <a:prstGeom prst="rect">
            <a:avLst/>
          </a:prstGeom>
          <a:noFill/>
        </p:spPr>
        <p:txBody>
          <a:bodyPr wrap="square" rtlCol="0">
            <a:spAutoFit/>
          </a:bodyPr>
          <a:lstStyle/>
          <a:p>
            <a:r>
              <a:rPr lang="pt-BR" sz="1400" b="1" dirty="0" smtClean="0"/>
              <a:t>Teste de Performance</a:t>
            </a:r>
            <a:endParaRPr lang="pt-BR" sz="1400" b="1" dirty="0"/>
          </a:p>
        </p:txBody>
      </p:sp>
      <p:pic>
        <p:nvPicPr>
          <p:cNvPr id="3075" name="Picture 3" descr="A Testar.me consultoria em TI, é uma empresa brasileira de teste de software, teste de performance e desempenho, sediada no São Paulo Word Trade Center. Disponibilizando aos seus clientes o que existe de mais atual em infraestrutura de TI, links de comunicação e pessoas.&#10;http://www.testar.me" title="Teste de Software, Testarme">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409" y="1772468"/>
            <a:ext cx="360221" cy="36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2987824" y="1688490"/>
            <a:ext cx="2339388" cy="523220"/>
          </a:xfrm>
          <a:prstGeom prst="rect">
            <a:avLst/>
          </a:prstGeom>
          <a:noFill/>
        </p:spPr>
        <p:txBody>
          <a:bodyPr wrap="square" rtlCol="0">
            <a:spAutoFit/>
          </a:bodyPr>
          <a:lstStyle/>
          <a:p>
            <a:r>
              <a:rPr lang="pt-BR" sz="1400" b="1" dirty="0" smtClean="0"/>
              <a:t>Análise e otimização de performance</a:t>
            </a:r>
            <a:endParaRPr lang="pt-BR" sz="1400" b="1" dirty="0"/>
          </a:p>
        </p:txBody>
      </p:sp>
      <p:sp>
        <p:nvSpPr>
          <p:cNvPr id="8" name="CaixaDeTexto 7"/>
          <p:cNvSpPr txBox="1"/>
          <p:nvPr/>
        </p:nvSpPr>
        <p:spPr>
          <a:xfrm>
            <a:off x="5580112" y="1707654"/>
            <a:ext cx="2458822" cy="523220"/>
          </a:xfrm>
          <a:prstGeom prst="rect">
            <a:avLst/>
          </a:prstGeom>
          <a:noFill/>
        </p:spPr>
        <p:txBody>
          <a:bodyPr wrap="square" rtlCol="0">
            <a:spAutoFit/>
          </a:bodyPr>
          <a:lstStyle/>
          <a:p>
            <a:r>
              <a:rPr lang="pt-BR" sz="1400" b="1" dirty="0" smtClean="0"/>
              <a:t>Monitoramento de aplicações e infraestrutura</a:t>
            </a:r>
            <a:endParaRPr lang="pt-BR" sz="1400" b="1" dirty="0"/>
          </a:p>
        </p:txBody>
      </p:sp>
      <p:sp>
        <p:nvSpPr>
          <p:cNvPr id="9" name="CaixaDeTexto 8"/>
          <p:cNvSpPr txBox="1"/>
          <p:nvPr/>
        </p:nvSpPr>
        <p:spPr>
          <a:xfrm>
            <a:off x="381843" y="3435846"/>
            <a:ext cx="1908122" cy="523220"/>
          </a:xfrm>
          <a:prstGeom prst="rect">
            <a:avLst/>
          </a:prstGeom>
          <a:noFill/>
        </p:spPr>
        <p:txBody>
          <a:bodyPr wrap="square" rtlCol="0">
            <a:spAutoFit/>
          </a:bodyPr>
          <a:lstStyle/>
          <a:p>
            <a:r>
              <a:rPr lang="pt-BR" sz="1400" b="1" dirty="0" smtClean="0"/>
              <a:t>Teste de Escalabilidade</a:t>
            </a:r>
            <a:endParaRPr lang="pt-BR" sz="1400" b="1" dirty="0"/>
          </a:p>
        </p:txBody>
      </p:sp>
      <p:sp>
        <p:nvSpPr>
          <p:cNvPr id="10" name="CaixaDeTexto 9"/>
          <p:cNvSpPr txBox="1"/>
          <p:nvPr/>
        </p:nvSpPr>
        <p:spPr>
          <a:xfrm>
            <a:off x="3059832" y="3465795"/>
            <a:ext cx="2267380" cy="738664"/>
          </a:xfrm>
          <a:prstGeom prst="rect">
            <a:avLst/>
          </a:prstGeom>
          <a:noFill/>
        </p:spPr>
        <p:txBody>
          <a:bodyPr wrap="square" rtlCol="0">
            <a:spAutoFit/>
          </a:bodyPr>
          <a:lstStyle/>
          <a:p>
            <a:r>
              <a:rPr lang="pt-BR" sz="1400" b="1" dirty="0" smtClean="0"/>
              <a:t>Migrações com comparativo de performance</a:t>
            </a:r>
            <a:endParaRPr lang="pt-BR" sz="1400" b="1" dirty="0"/>
          </a:p>
        </p:txBody>
      </p:sp>
      <p:sp>
        <p:nvSpPr>
          <p:cNvPr id="11" name="CaixaDeTexto 10"/>
          <p:cNvSpPr txBox="1"/>
          <p:nvPr/>
        </p:nvSpPr>
        <p:spPr>
          <a:xfrm>
            <a:off x="5669548" y="3519245"/>
            <a:ext cx="2574859" cy="523220"/>
          </a:xfrm>
          <a:prstGeom prst="rect">
            <a:avLst/>
          </a:prstGeom>
          <a:noFill/>
        </p:spPr>
        <p:txBody>
          <a:bodyPr wrap="square" rtlCol="0">
            <a:spAutoFit/>
          </a:bodyPr>
          <a:lstStyle/>
          <a:p>
            <a:r>
              <a:rPr lang="pt-BR" sz="1400" b="1" dirty="0" smtClean="0"/>
              <a:t>Teste de Software em fases anteriores a produção</a:t>
            </a:r>
            <a:endParaRPr lang="pt-BR" sz="1400" b="1" dirty="0"/>
          </a:p>
        </p:txBody>
      </p:sp>
      <p:sp>
        <p:nvSpPr>
          <p:cNvPr id="4" name="Retângulo 3"/>
          <p:cNvSpPr/>
          <p:nvPr/>
        </p:nvSpPr>
        <p:spPr>
          <a:xfrm>
            <a:off x="2673524" y="2139702"/>
            <a:ext cx="2537819" cy="707886"/>
          </a:xfrm>
          <a:prstGeom prst="rect">
            <a:avLst/>
          </a:prstGeom>
        </p:spPr>
        <p:txBody>
          <a:bodyPr wrap="square">
            <a:spAutoFit/>
          </a:bodyPr>
          <a:lstStyle/>
          <a:p>
            <a:pPr algn="just"/>
            <a:r>
              <a:rPr lang="pt-BR" sz="800" dirty="0"/>
              <a:t>Se sua aplicação ou ambiente apresentam lentidão ou problemas de performance, realizamos a análise para </a:t>
            </a:r>
            <a:r>
              <a:rPr lang="pt-BR" sz="800" dirty="0" smtClean="0"/>
              <a:t>identificar </a:t>
            </a:r>
            <a:r>
              <a:rPr lang="pt-BR" sz="800" dirty="0"/>
              <a:t>a razão, sugerindo melhorias de performance para que seus </a:t>
            </a:r>
            <a:r>
              <a:rPr lang="pt-BR" sz="800" dirty="0" smtClean="0"/>
              <a:t>serviços </a:t>
            </a:r>
            <a:r>
              <a:rPr lang="pt-BR" sz="800" dirty="0"/>
              <a:t>atendam as necessidade do negócio.</a:t>
            </a:r>
          </a:p>
        </p:txBody>
      </p:sp>
      <p:pic>
        <p:nvPicPr>
          <p:cNvPr id="3076" name="Picture 4" descr="A Testar.me consultoria em TI, é uma empresa brasileira de teste de software, teste de performance e desempenho, sediada no São Paulo Word Trade Center. Disponibilizando aos seus clientes o que existe de mais atual em infraestrutura de TI, links de comunicação e pessoas.&#10;http://www.testar.me" title="Teste de Software, Testarm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73400" y="1779662"/>
            <a:ext cx="323219" cy="336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A Testar.me consultoria em TI, é uma empresa brasileira de teste de software, teste de performance e desempenho, sediada no São Paulo Word Trade Center. Disponibilizando aos seus clientes o que existe de mais atual em infraestrutura de TI, links de comunicação e pessoas.&#10;http://www.testar.me" title="Teste de Software, Testarm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66928" y="1772468"/>
            <a:ext cx="313184" cy="315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A Testar.me consultoria em TI, é uma empresa brasileira de teste de software, teste de performance e desempenho, sediada no São Paulo Word Trade Center. Disponibilizando aos seus clientes o que existe de mais atual em infraestrutura de TI, links de comunicação e pessoas.&#10;http://www.testar.me" title="Teste de Software, Testarm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409" y="3507854"/>
            <a:ext cx="336702" cy="35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A Testar.me consultoria em TI, é uma empresa brasileira de teste de software, teste de performance e desempenho, sediada no São Paulo Word Trade Center. Disponibilizando aos seus clientes o que existe de mais atual em infraestrutura de TI, links de comunicação e pessoas.&#10;http://www.testar.me" title="Teste de Software, Testarme"/>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673962" y="3503260"/>
            <a:ext cx="322657" cy="325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A Testar.me consultoria em TI, é uma empresa brasileira de teste de software, teste de performance e desempenho, sediada no São Paulo Word Trade Center. Disponibilizando aos seus clientes o que existe de mais atual em infraestrutura de TI, links de comunicação e pessoas.&#10;http://www.testar.me" title="Teste de Software, Testarme"/>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342690" y="3564478"/>
            <a:ext cx="326859" cy="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5211342" y="2211710"/>
            <a:ext cx="2961057" cy="1200329"/>
          </a:xfrm>
          <a:prstGeom prst="rect">
            <a:avLst/>
          </a:prstGeom>
        </p:spPr>
        <p:txBody>
          <a:bodyPr wrap="square">
            <a:spAutoFit/>
          </a:bodyPr>
          <a:lstStyle/>
          <a:p>
            <a:pPr algn="just"/>
            <a:r>
              <a:rPr lang="pt-BR" sz="800" dirty="0"/>
              <a:t>O serviço de monitoramento consiste em uma medida pró ativa para identificar problemas relacionados a performance da sua aplicação ou ambiente. Agentes externos navegam em sua aplicação na visão do usuário final, apresentando em </a:t>
            </a:r>
            <a:r>
              <a:rPr lang="pt-BR" sz="800" dirty="0" err="1"/>
              <a:t>dashboard</a:t>
            </a:r>
            <a:r>
              <a:rPr lang="pt-BR" sz="800" dirty="0"/>
              <a:t> personalizado os tempos de resposta e SLA.</a:t>
            </a:r>
          </a:p>
          <a:p>
            <a:pPr algn="just"/>
            <a:r>
              <a:rPr lang="pt-BR" sz="800" dirty="0"/>
              <a:t> </a:t>
            </a:r>
          </a:p>
          <a:p>
            <a:pPr algn="just"/>
            <a:r>
              <a:rPr lang="pt-BR" sz="800" dirty="0" smtClean="0"/>
              <a:t>Além </a:t>
            </a:r>
            <a:r>
              <a:rPr lang="pt-BR" sz="800" dirty="0"/>
              <a:t>disto, agentes internos monitoram o ambiente de infraestrutura, coletando informação de performance para </a:t>
            </a:r>
            <a:r>
              <a:rPr lang="pt-BR" sz="800" dirty="0" smtClean="0"/>
              <a:t>identificar </a:t>
            </a:r>
            <a:r>
              <a:rPr lang="pt-BR" sz="800" dirty="0"/>
              <a:t>o uso de recursos.</a:t>
            </a:r>
            <a:endParaRPr lang="pt-BR" sz="800" dirty="0">
              <a:effectLst/>
            </a:endParaRPr>
          </a:p>
        </p:txBody>
      </p:sp>
      <p:sp>
        <p:nvSpPr>
          <p:cNvPr id="6" name="Retângulo 5"/>
          <p:cNvSpPr/>
          <p:nvPr/>
        </p:nvSpPr>
        <p:spPr>
          <a:xfrm>
            <a:off x="10043" y="3936538"/>
            <a:ext cx="2256511" cy="830997"/>
          </a:xfrm>
          <a:prstGeom prst="rect">
            <a:avLst/>
          </a:prstGeom>
        </p:spPr>
        <p:txBody>
          <a:bodyPr wrap="square">
            <a:spAutoFit/>
          </a:bodyPr>
          <a:lstStyle/>
          <a:p>
            <a:pPr algn="just"/>
            <a:r>
              <a:rPr lang="pt-BR" sz="800" dirty="0"/>
              <a:t>O serviço consiste em avaliar o quão </a:t>
            </a:r>
            <a:r>
              <a:rPr lang="pt-BR" sz="800" dirty="0" smtClean="0"/>
              <a:t>escalável </a:t>
            </a:r>
            <a:r>
              <a:rPr lang="pt-BR" sz="800" dirty="0"/>
              <a:t>é a sua aplicação ou ambiente. Ou seja, se necessita aumentar a quantidade de </a:t>
            </a:r>
            <a:r>
              <a:rPr lang="pt-BR" sz="800" dirty="0" smtClean="0"/>
              <a:t>operações </a:t>
            </a:r>
            <a:r>
              <a:rPr lang="pt-BR" sz="800" dirty="0"/>
              <a:t>em seus sistemas, quais medidas precisam ser tomadas para atingir seus objetivos.</a:t>
            </a:r>
          </a:p>
        </p:txBody>
      </p:sp>
      <p:sp>
        <p:nvSpPr>
          <p:cNvPr id="12" name="Retângulo 11"/>
          <p:cNvSpPr/>
          <p:nvPr/>
        </p:nvSpPr>
        <p:spPr>
          <a:xfrm>
            <a:off x="2673962" y="4165223"/>
            <a:ext cx="2573847" cy="584775"/>
          </a:xfrm>
          <a:prstGeom prst="rect">
            <a:avLst/>
          </a:prstGeom>
        </p:spPr>
        <p:txBody>
          <a:bodyPr wrap="square">
            <a:spAutoFit/>
          </a:bodyPr>
          <a:lstStyle/>
          <a:p>
            <a:pPr algn="just"/>
            <a:r>
              <a:rPr lang="pt-BR" sz="800" dirty="0"/>
              <a:t>Ao migrar seus sistemas, seja entre versão de framework, nova linguagem ou de ambiente, realizamos testes comparativos para identificar os ganhos ou perdas de performance na migração.</a:t>
            </a:r>
          </a:p>
        </p:txBody>
      </p:sp>
      <p:sp>
        <p:nvSpPr>
          <p:cNvPr id="13" name="Retângulo 12"/>
          <p:cNvSpPr/>
          <p:nvPr/>
        </p:nvSpPr>
        <p:spPr>
          <a:xfrm>
            <a:off x="5307740" y="4042113"/>
            <a:ext cx="2887109" cy="830997"/>
          </a:xfrm>
          <a:prstGeom prst="rect">
            <a:avLst/>
          </a:prstGeom>
        </p:spPr>
        <p:txBody>
          <a:bodyPr wrap="square">
            <a:spAutoFit/>
          </a:bodyPr>
          <a:lstStyle/>
          <a:p>
            <a:pPr algn="just"/>
            <a:r>
              <a:rPr lang="pt-BR" sz="800" dirty="0"/>
              <a:t>Desenvolvemos estratégias de testes em ambientes e fases anteriores a subida para produção. Testes com a equipe de desenvolvimento, em ambientes de homologação ou pré-produção para identificar problemas relacionados a performance antes que estes sejam aplicados em </a:t>
            </a:r>
            <a:r>
              <a:rPr lang="pt-BR" sz="800" dirty="0" smtClean="0"/>
              <a:t>produção.</a:t>
            </a:r>
            <a:endParaRPr lang="pt-BR" sz="800" dirty="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tângulo 1"/>
          <p:cNvSpPr>
            <a:spLocks noChangeArrowheads="1"/>
          </p:cNvSpPr>
          <p:nvPr/>
        </p:nvSpPr>
        <p:spPr bwMode="auto">
          <a:xfrm>
            <a:off x="500064" y="2649825"/>
            <a:ext cx="7147278" cy="584775"/>
          </a:xfrm>
          <a:prstGeom prst="rect">
            <a:avLst/>
          </a:prstGeom>
          <a:noFill/>
          <a:ln w="9525">
            <a:noFill/>
            <a:miter lim="800000"/>
            <a:headEnd/>
            <a:tailEnd/>
          </a:ln>
        </p:spPr>
        <p:txBody>
          <a:bodyPr wrap="none">
            <a:spAutoFit/>
          </a:bodyPr>
          <a:lstStyle/>
          <a:p>
            <a:r>
              <a:rPr lang="pt-BR" sz="3200" dirty="0" smtClean="0">
                <a:latin typeface="Calibri" pitchFamily="34" charset="0"/>
              </a:rPr>
              <a:t>Teste de Software – Teste de Performance</a:t>
            </a:r>
            <a:endParaRPr lang="pt-BR" sz="3200" dirty="0">
              <a:latin typeface="Calibri" pitchFamily="34" charset="0"/>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31" y="2780580"/>
            <a:ext cx="360221" cy="36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09361" y="849908"/>
            <a:ext cx="2578463" cy="369332"/>
          </a:xfrm>
          <a:prstGeom prst="rect">
            <a:avLst/>
          </a:prstGeom>
        </p:spPr>
        <p:txBody>
          <a:bodyPr wrap="none">
            <a:spAutoFit/>
          </a:bodyPr>
          <a:lstStyle/>
          <a:p>
            <a:r>
              <a:rPr lang="pt-BR" b="1" dirty="0"/>
              <a:t>Teste de Performance</a:t>
            </a:r>
            <a:endParaRPr lang="pt-BR" b="1" dirty="0">
              <a:effectLst/>
            </a:endParaRP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868811"/>
            <a:ext cx="360221" cy="36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ângulo 3"/>
          <p:cNvSpPr/>
          <p:nvPr/>
        </p:nvSpPr>
        <p:spPr>
          <a:xfrm>
            <a:off x="135360" y="1293813"/>
            <a:ext cx="4436640" cy="1938992"/>
          </a:xfrm>
          <a:prstGeom prst="rect">
            <a:avLst/>
          </a:prstGeom>
        </p:spPr>
        <p:txBody>
          <a:bodyPr wrap="square">
            <a:spAutoFit/>
          </a:bodyPr>
          <a:lstStyle/>
          <a:p>
            <a:pPr algn="just"/>
            <a:r>
              <a:rPr lang="pt-BR" sz="800" b="1" u="sng" dirty="0"/>
              <a:t>1- Conceito e introdução</a:t>
            </a:r>
            <a:r>
              <a:rPr lang="pt-BR" sz="800" b="1" dirty="0"/>
              <a:t> </a:t>
            </a:r>
            <a:endParaRPr lang="pt-BR" sz="800" dirty="0"/>
          </a:p>
          <a:p>
            <a:pPr algn="just"/>
            <a:r>
              <a:rPr lang="pt-BR" sz="800" b="1" dirty="0"/>
              <a:t>Teste de Software - Teste de Performance</a:t>
            </a:r>
            <a:endParaRPr lang="pt-BR" sz="800" dirty="0"/>
          </a:p>
          <a:p>
            <a:pPr algn="just"/>
            <a:r>
              <a:rPr lang="pt-BR" sz="800" dirty="0"/>
              <a:t> </a:t>
            </a:r>
          </a:p>
          <a:p>
            <a:pPr algn="just"/>
            <a:r>
              <a:rPr lang="pt-BR" sz="800" dirty="0"/>
              <a:t>Em Teste de Software, o Teste de Performance ou Teste Desempenho consiste em avaliar a capacidade de resposta, robustez, disponibilidade, confiabilidade e escalabilidade de uma aplicação, conforme a quantidade de conexões simultâneas, avaliando seu desempenho em alta carga de trabalho e considerando seu comportamento em circunstâncias normais.​</a:t>
            </a:r>
          </a:p>
          <a:p>
            <a:pPr algn="just"/>
            <a:r>
              <a:rPr lang="pt-BR" sz="800" dirty="0"/>
              <a:t> </a:t>
            </a:r>
          </a:p>
          <a:p>
            <a:pPr algn="just"/>
            <a:r>
              <a:rPr lang="pt-BR" sz="800" dirty="0"/>
              <a:t>Em particular, o objetivo de tais experiências pode ser o de garantir que o software não apresente problemas ou indisponibilidade em condições de insuficiência dos recursos computacionais (como memória, processamento ou espaço em disco), quando trabalhando em alta concorrência ou sofrendo algum ataque de negação de serviço.</a:t>
            </a:r>
          </a:p>
          <a:p>
            <a:pPr algn="just"/>
            <a:r>
              <a:rPr lang="pt-BR" sz="800" dirty="0"/>
              <a:t> </a:t>
            </a:r>
          </a:p>
          <a:p>
            <a:pPr algn="just"/>
            <a:r>
              <a:rPr lang="pt-BR" sz="800" dirty="0"/>
              <a:t>O Teste de Performance, é um dos testes previstos na qualidade de software e teste de software</a:t>
            </a:r>
            <a:endParaRPr lang="pt-BR" sz="800" dirty="0">
              <a:effectLst/>
            </a:endParaRPr>
          </a:p>
        </p:txBody>
      </p:sp>
      <p:pic>
        <p:nvPicPr>
          <p:cNvPr id="4099" name="Picture 3">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6016" y="1378804"/>
            <a:ext cx="2590995" cy="185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6417" y="3386038"/>
            <a:ext cx="1980130" cy="162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2555776" y="3353371"/>
            <a:ext cx="5220072" cy="1692771"/>
          </a:xfrm>
          <a:prstGeom prst="rect">
            <a:avLst/>
          </a:prstGeom>
        </p:spPr>
        <p:txBody>
          <a:bodyPr wrap="square">
            <a:spAutoFit/>
          </a:bodyPr>
          <a:lstStyle/>
          <a:p>
            <a:pPr algn="just"/>
            <a:r>
              <a:rPr lang="pt-BR" sz="800" b="1" u="sng" dirty="0"/>
              <a:t>2- O Serviço de Teste de Performance - Teste de Software</a:t>
            </a:r>
            <a:endParaRPr lang="pt-BR" sz="800" dirty="0"/>
          </a:p>
          <a:p>
            <a:pPr algn="just"/>
            <a:r>
              <a:rPr lang="pt-BR" sz="800" dirty="0"/>
              <a:t> </a:t>
            </a:r>
          </a:p>
          <a:p>
            <a:pPr algn="just"/>
            <a:r>
              <a:rPr lang="pt-BR" sz="800" dirty="0"/>
              <a:t>Para todo serviço de teste de performance realizado pela Testar.me, é disponibilizado ao cliente dois documentos de acordo com cada projeto de teste de software. O </a:t>
            </a:r>
            <a:r>
              <a:rPr lang="pt-BR" sz="800" b="1" dirty="0"/>
              <a:t>Plano de Teste</a:t>
            </a:r>
            <a:r>
              <a:rPr lang="pt-BR" sz="800" dirty="0"/>
              <a:t> e o </a:t>
            </a:r>
            <a:r>
              <a:rPr lang="pt-BR" sz="800" b="1" dirty="0"/>
              <a:t>Plano de Coleta de Performance</a:t>
            </a:r>
            <a:r>
              <a:rPr lang="pt-BR" sz="800" dirty="0"/>
              <a:t>. </a:t>
            </a:r>
          </a:p>
          <a:p>
            <a:pPr algn="just"/>
            <a:r>
              <a:rPr lang="pt-BR" sz="800" dirty="0"/>
              <a:t> </a:t>
            </a:r>
          </a:p>
          <a:p>
            <a:pPr algn="just"/>
            <a:r>
              <a:rPr lang="pt-BR" sz="800" dirty="0"/>
              <a:t>O </a:t>
            </a:r>
            <a:r>
              <a:rPr lang="pt-BR" sz="800" b="1" dirty="0"/>
              <a:t>Plano de Teste</a:t>
            </a:r>
            <a:r>
              <a:rPr lang="pt-BR" sz="800" dirty="0"/>
              <a:t>, </a:t>
            </a:r>
            <a:r>
              <a:rPr lang="pt-BR" sz="800" dirty="0" smtClean="0"/>
              <a:t>consiste </a:t>
            </a:r>
            <a:r>
              <a:rPr lang="pt-BR" sz="800" dirty="0"/>
              <a:t>em apresentar ao cliente toda a descrição e etapas do teste de performance. Como seu proposito, o escopo do teste de performance, cronograma,  a grade de teste, bem como os cenários (passo a passo) a serem testados (Cenários de Teste). </a:t>
            </a:r>
          </a:p>
          <a:p>
            <a:pPr algn="just"/>
            <a:r>
              <a:rPr lang="pt-BR" sz="800" dirty="0"/>
              <a:t> </a:t>
            </a:r>
          </a:p>
          <a:p>
            <a:pPr algn="just"/>
            <a:r>
              <a:rPr lang="pt-BR" sz="800" dirty="0"/>
              <a:t>Outro ponto importante do Plano de Teste, é descrever como será a distribuição dos acessos no teste de performance e no teste de software. Ou Seja, para cada quantidade de acessos simultâneos, quantos vão simular a funcionalidade A, a funcionalidade B e assim por diante.</a:t>
            </a:r>
            <a:endParaRPr lang="pt-BR" sz="800" dirty="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915566"/>
            <a:ext cx="4572000" cy="1169551"/>
          </a:xfrm>
          <a:prstGeom prst="rect">
            <a:avLst/>
          </a:prstGeom>
        </p:spPr>
        <p:txBody>
          <a:bodyPr>
            <a:spAutoFit/>
          </a:bodyPr>
          <a:lstStyle/>
          <a:p>
            <a:r>
              <a:rPr lang="pt-BR" sz="700" dirty="0"/>
              <a:t>Já o </a:t>
            </a:r>
            <a:r>
              <a:rPr lang="pt-BR" sz="700" b="1" dirty="0"/>
              <a:t>Plano de Coleta de Performance</a:t>
            </a:r>
            <a:r>
              <a:rPr lang="pt-BR" sz="700" dirty="0"/>
              <a:t>, consiste em documentar os procedimentos para gerar coletas de performance durante a execução do teste de </a:t>
            </a:r>
            <a:r>
              <a:rPr lang="pt-BR" sz="700" dirty="0" smtClean="0"/>
              <a:t>performance </a:t>
            </a:r>
            <a:r>
              <a:rPr lang="pt-BR" sz="700" dirty="0"/>
              <a:t>ou teste de software.</a:t>
            </a:r>
          </a:p>
          <a:p>
            <a:r>
              <a:rPr lang="pt-BR" sz="700" dirty="0"/>
              <a:t> </a:t>
            </a:r>
          </a:p>
          <a:p>
            <a:r>
              <a:rPr lang="pt-BR" sz="700" dirty="0"/>
              <a:t>Ou seja, quais monitores de performance serão ativados, em quais momentos serão gerados </a:t>
            </a:r>
            <a:r>
              <a:rPr lang="pt-BR" sz="700" dirty="0" err="1"/>
              <a:t>dumps</a:t>
            </a:r>
            <a:r>
              <a:rPr lang="pt-BR" sz="700" dirty="0"/>
              <a:t> da aplicação em teste, como será realizado um </a:t>
            </a:r>
            <a:r>
              <a:rPr lang="pt-BR" sz="700" dirty="0" err="1"/>
              <a:t>profiler</a:t>
            </a:r>
            <a:r>
              <a:rPr lang="pt-BR" sz="700" dirty="0"/>
              <a:t> de aplicação ou </a:t>
            </a:r>
            <a:r>
              <a:rPr lang="pt-BR" sz="700" dirty="0" err="1"/>
              <a:t>ou</a:t>
            </a:r>
            <a:r>
              <a:rPr lang="pt-BR" sz="700" dirty="0"/>
              <a:t> então realizar coletas em banco de dados.</a:t>
            </a:r>
          </a:p>
          <a:p>
            <a:r>
              <a:rPr lang="pt-BR" sz="700" dirty="0"/>
              <a:t> </a:t>
            </a:r>
          </a:p>
          <a:p>
            <a:r>
              <a:rPr lang="pt-BR" sz="700" dirty="0"/>
              <a:t>Toda a coleta de performance é descrita passo a passo e documentada para que na execução do teste de performance, seja </a:t>
            </a:r>
            <a:r>
              <a:rPr lang="pt-BR" sz="700" dirty="0" smtClean="0"/>
              <a:t>possível </a:t>
            </a:r>
            <a:r>
              <a:rPr lang="pt-BR" sz="700" dirty="0"/>
              <a:t>extrair as informações necessária de performance do ambiente e software testado.  </a:t>
            </a:r>
            <a:endParaRPr lang="pt-BR" sz="700" dirty="0">
              <a:effectLst/>
            </a:endParaRPr>
          </a:p>
        </p:txBody>
      </p:sp>
      <p:pic>
        <p:nvPicPr>
          <p:cNvPr id="7170"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9504" y="915566"/>
            <a:ext cx="2023360" cy="144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107504" y="2211710"/>
            <a:ext cx="8280920" cy="2785378"/>
          </a:xfrm>
          <a:prstGeom prst="rect">
            <a:avLst/>
          </a:prstGeom>
        </p:spPr>
        <p:txBody>
          <a:bodyPr wrap="square">
            <a:spAutoFit/>
          </a:bodyPr>
          <a:lstStyle/>
          <a:p>
            <a:r>
              <a:rPr lang="pt-BR" sz="700" b="1" u="sng" dirty="0"/>
              <a:t>3- </a:t>
            </a:r>
            <a:r>
              <a:rPr lang="pt-BR" sz="700" b="1" u="sng" dirty="0" err="1"/>
              <a:t>TIpos</a:t>
            </a:r>
            <a:r>
              <a:rPr lang="pt-BR" sz="700" b="1" u="sng" dirty="0"/>
              <a:t> de Teste de Performance - Teste de Software</a:t>
            </a:r>
            <a:endParaRPr lang="pt-BR" sz="700" dirty="0"/>
          </a:p>
          <a:p>
            <a:r>
              <a:rPr lang="pt-BR" sz="700" dirty="0"/>
              <a:t> </a:t>
            </a:r>
          </a:p>
          <a:p>
            <a:r>
              <a:rPr lang="pt-BR" sz="700" b="1" dirty="0"/>
              <a:t>O Teste de Carga:</a:t>
            </a:r>
            <a:endParaRPr lang="pt-BR" sz="700" dirty="0"/>
          </a:p>
          <a:p>
            <a:r>
              <a:rPr lang="pt-BR" sz="700" dirty="0"/>
              <a:t>Um dos tipos de Teste de Software - Teste de Performance, é o teste de carga. É geralmente realizado para identificar o comportamento do sistema sob um carga especifica esperada. O que pode ser uma quantidade esperada de usuários simultâneos, uma quantidade de </a:t>
            </a:r>
            <a:r>
              <a:rPr lang="pt-BR" sz="700" dirty="0" smtClean="0"/>
              <a:t>operações </a:t>
            </a:r>
            <a:r>
              <a:rPr lang="pt-BR" sz="700" dirty="0"/>
              <a:t>por hora ou um determinado numero de transações no sistema em teste.</a:t>
            </a:r>
          </a:p>
          <a:p>
            <a:r>
              <a:rPr lang="pt-BR" sz="700" dirty="0"/>
              <a:t>Este tipo de teste é ideal para verificar se a aplicação, servidor web ou banco de dados em teste, mantém um bom comportamento durante sua carga habitual de trabalho.</a:t>
            </a:r>
          </a:p>
          <a:p>
            <a:r>
              <a:rPr lang="pt-BR" sz="700" dirty="0"/>
              <a:t> </a:t>
            </a:r>
          </a:p>
          <a:p>
            <a:r>
              <a:rPr lang="pt-BR" sz="700" b="1" dirty="0"/>
              <a:t>O Teste de estresse (Stress </a:t>
            </a:r>
            <a:r>
              <a:rPr lang="pt-BR" sz="700" b="1" dirty="0" err="1"/>
              <a:t>Testing</a:t>
            </a:r>
            <a:r>
              <a:rPr lang="pt-BR" sz="700" b="1" dirty="0"/>
              <a:t>):</a:t>
            </a:r>
            <a:endParaRPr lang="pt-BR" sz="700" dirty="0"/>
          </a:p>
          <a:p>
            <a:r>
              <a:rPr lang="pt-BR" sz="700" dirty="0"/>
              <a:t>Este tipo de Teste de Software, é realizado para verificar o comportamento do ambiente e software durante uma carga extrema.  Também para </a:t>
            </a:r>
            <a:r>
              <a:rPr lang="pt-BR" sz="700" dirty="0" smtClean="0"/>
              <a:t>determinar </a:t>
            </a:r>
            <a:r>
              <a:rPr lang="pt-BR" sz="700" dirty="0"/>
              <a:t>se o sistema em teste irá realizar suficientes operações acima do </a:t>
            </a:r>
            <a:r>
              <a:rPr lang="pt-BR" sz="700" dirty="0" smtClean="0"/>
              <a:t>máximo </a:t>
            </a:r>
            <a:r>
              <a:rPr lang="pt-BR" sz="700" dirty="0"/>
              <a:t>esperado.</a:t>
            </a:r>
          </a:p>
          <a:p>
            <a:r>
              <a:rPr lang="pt-BR" sz="700" dirty="0"/>
              <a:t> </a:t>
            </a:r>
          </a:p>
          <a:p>
            <a:r>
              <a:rPr lang="pt-BR" sz="700" b="1" dirty="0"/>
              <a:t>Teste de longa duração ou Teste de Resistência: </a:t>
            </a:r>
            <a:endParaRPr lang="pt-BR" sz="700" dirty="0"/>
          </a:p>
          <a:p>
            <a:r>
              <a:rPr lang="pt-BR" sz="700" dirty="0"/>
              <a:t>Dentro do teste de software e teste de performance temos o teste de longa duração (</a:t>
            </a:r>
            <a:r>
              <a:rPr lang="pt-BR" sz="700" dirty="0" err="1"/>
              <a:t>Soak</a:t>
            </a:r>
            <a:r>
              <a:rPr lang="pt-BR" sz="700" dirty="0"/>
              <a:t> </a:t>
            </a:r>
            <a:r>
              <a:rPr lang="pt-BR" sz="700" dirty="0" err="1"/>
              <a:t>testing</a:t>
            </a:r>
            <a:r>
              <a:rPr lang="pt-BR" sz="700" dirty="0"/>
              <a:t>) ou teste de resistência, consiste em determinar se o sistema em teste pode suportar uma carga contínua durante longos </a:t>
            </a:r>
            <a:r>
              <a:rPr lang="pt-BR" sz="700" dirty="0" smtClean="0"/>
              <a:t>períodos </a:t>
            </a:r>
            <a:r>
              <a:rPr lang="pt-BR" sz="700" dirty="0"/>
              <a:t>de tempo. Determina se o software em teste irá se comportar adequadamente na utilização de memória durante um longo período de utilização, por exemplo. Outro ponto importante deste tipo de teste de software, é verificar se não ocorre degradação na performance após 4 ou 8 horas de utilização continua. Visando garantir que atenda os </a:t>
            </a:r>
            <a:r>
              <a:rPr lang="pt-BR" sz="700" dirty="0" smtClean="0"/>
              <a:t>períodos </a:t>
            </a:r>
            <a:r>
              <a:rPr lang="pt-BR" sz="700" dirty="0"/>
              <a:t>normais de produção em que o sistema será utilizado.</a:t>
            </a:r>
          </a:p>
          <a:p>
            <a:r>
              <a:rPr lang="pt-BR" sz="700" dirty="0"/>
              <a:t> </a:t>
            </a:r>
          </a:p>
          <a:p>
            <a:r>
              <a:rPr lang="pt-BR" sz="700" b="1" dirty="0"/>
              <a:t>Teste de Subida Rápida:</a:t>
            </a:r>
            <a:endParaRPr lang="pt-BR" sz="700" dirty="0"/>
          </a:p>
          <a:p>
            <a:r>
              <a:rPr lang="pt-BR" sz="700" dirty="0"/>
              <a:t>Este tipo de teste de software e teste de performance é realizado simulado uma subida </a:t>
            </a:r>
            <a:r>
              <a:rPr lang="pt-BR" sz="700" dirty="0" smtClean="0"/>
              <a:t>rápida </a:t>
            </a:r>
            <a:r>
              <a:rPr lang="pt-BR" sz="700" dirty="0"/>
              <a:t>e grande de usuários simultâneos em curto </a:t>
            </a:r>
            <a:r>
              <a:rPr lang="pt-BR" sz="700" dirty="0" smtClean="0"/>
              <a:t>período </a:t>
            </a:r>
            <a:r>
              <a:rPr lang="pt-BR" sz="700" dirty="0"/>
              <a:t>de tempo. O objetivo é determinar se o sistema em teste irá falhar ou ser bem sucedido ao lidar com uma mudança brusca na carga de usuários. </a:t>
            </a:r>
          </a:p>
          <a:p>
            <a:r>
              <a:rPr lang="pt-BR" sz="700" dirty="0"/>
              <a:t> </a:t>
            </a:r>
          </a:p>
          <a:p>
            <a:r>
              <a:rPr lang="pt-BR" sz="700" b="1" dirty="0"/>
              <a:t>Teste de Configuração:</a:t>
            </a:r>
            <a:endParaRPr lang="pt-BR" sz="700" dirty="0"/>
          </a:p>
          <a:p>
            <a:r>
              <a:rPr lang="pt-BR" sz="700" dirty="0"/>
              <a:t>Em vez de testar a performance numa visão de carga, os testes de configuração são criados para determinar o comportamento nas </a:t>
            </a:r>
            <a:r>
              <a:rPr lang="pt-BR" sz="700" dirty="0" smtClean="0"/>
              <a:t>alterações </a:t>
            </a:r>
            <a:r>
              <a:rPr lang="pt-BR" sz="700" dirty="0"/>
              <a:t>de configuração de um componente do ambiente. Por exemplo, como será o desempenho ao modificar um balanceamento de carga, removendo ou adicionado novos servidores, utilizando um link de contingência ou qualquer outra modificação que ocorra no ambiente  em teste.</a:t>
            </a:r>
            <a:endParaRPr lang="pt-BR" sz="700" dirty="0">
              <a:effectLst/>
            </a:endParaRPr>
          </a:p>
        </p:txBody>
      </p:sp>
      <p:sp>
        <p:nvSpPr>
          <p:cNvPr id="4" name="Retângulo 3"/>
          <p:cNvSpPr/>
          <p:nvPr/>
        </p:nvSpPr>
        <p:spPr>
          <a:xfrm>
            <a:off x="108670" y="123478"/>
            <a:ext cx="5687466" cy="369332"/>
          </a:xfrm>
          <a:prstGeom prst="rect">
            <a:avLst/>
          </a:prstGeom>
        </p:spPr>
        <p:txBody>
          <a:bodyPr wrap="square">
            <a:spAutoFit/>
          </a:bodyPr>
          <a:lstStyle/>
          <a:p>
            <a:r>
              <a:rPr lang="pt-BR" b="1" dirty="0"/>
              <a:t>Teste de Software - Teste de Performance</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915566"/>
            <a:ext cx="4572000" cy="1938992"/>
          </a:xfrm>
          <a:prstGeom prst="rect">
            <a:avLst/>
          </a:prstGeom>
        </p:spPr>
        <p:txBody>
          <a:bodyPr>
            <a:spAutoFit/>
          </a:bodyPr>
          <a:lstStyle/>
          <a:p>
            <a:pPr algn="just"/>
            <a:r>
              <a:rPr lang="pt-BR" sz="800" b="1" u="sng" dirty="0"/>
              <a:t>4- </a:t>
            </a:r>
            <a:r>
              <a:rPr lang="pt-BR" sz="800" b="1" u="sng" dirty="0" err="1"/>
              <a:t>Configuraçoes</a:t>
            </a:r>
            <a:r>
              <a:rPr lang="pt-BR" sz="800" b="1" u="sng" dirty="0"/>
              <a:t> utilizadas nos teste de performance</a:t>
            </a:r>
            <a:endParaRPr lang="pt-BR" sz="800" dirty="0"/>
          </a:p>
          <a:p>
            <a:pPr algn="just"/>
            <a:r>
              <a:rPr lang="pt-BR" sz="800" dirty="0"/>
              <a:t> </a:t>
            </a:r>
          </a:p>
          <a:p>
            <a:pPr algn="just"/>
            <a:r>
              <a:rPr lang="pt-BR" sz="800" dirty="0"/>
              <a:t>Outras configurações importantes também são definidas durante o teste de software e teste de performance da </a:t>
            </a:r>
            <a:r>
              <a:rPr lang="pt-BR" sz="800" b="1" dirty="0"/>
              <a:t>Testar.me</a:t>
            </a:r>
            <a:r>
              <a:rPr lang="pt-BR" sz="800" dirty="0"/>
              <a:t>.</a:t>
            </a:r>
          </a:p>
          <a:p>
            <a:pPr algn="just"/>
            <a:r>
              <a:rPr lang="pt-BR" sz="800" dirty="0"/>
              <a:t> </a:t>
            </a:r>
          </a:p>
          <a:p>
            <a:pPr algn="just"/>
            <a:r>
              <a:rPr lang="pt-BR" sz="800" b="1" dirty="0"/>
              <a:t>O </a:t>
            </a:r>
            <a:r>
              <a:rPr lang="pt-BR" sz="800" b="1" dirty="0" err="1"/>
              <a:t>mix</a:t>
            </a:r>
            <a:r>
              <a:rPr lang="pt-BR" sz="800" b="1" dirty="0"/>
              <a:t> de navegadores Web</a:t>
            </a:r>
            <a:endParaRPr lang="pt-BR" sz="800" dirty="0"/>
          </a:p>
          <a:p>
            <a:pPr algn="just"/>
            <a:r>
              <a:rPr lang="pt-BR" sz="800" dirty="0"/>
              <a:t>A </a:t>
            </a:r>
            <a:r>
              <a:rPr lang="pt-BR" sz="800" b="1" dirty="0"/>
              <a:t>Testar.me</a:t>
            </a:r>
            <a:r>
              <a:rPr lang="pt-BR" sz="800" dirty="0"/>
              <a:t> define no plano de teste os navegadores a serem simulados no ambiente em teste. Seja ele o </a:t>
            </a:r>
            <a:r>
              <a:rPr lang="pt-BR" sz="800" b="1" dirty="0"/>
              <a:t>Internet Explorer, Firefox, </a:t>
            </a:r>
            <a:r>
              <a:rPr lang="pt-BR" sz="800" b="1" dirty="0" err="1"/>
              <a:t>Chrome</a:t>
            </a:r>
            <a:r>
              <a:rPr lang="pt-BR" sz="800" b="1" dirty="0"/>
              <a:t> ou Safari</a:t>
            </a:r>
            <a:r>
              <a:rPr lang="pt-BR" sz="800" dirty="0"/>
              <a:t>. Desta forma é </a:t>
            </a:r>
            <a:r>
              <a:rPr lang="pt-BR" sz="800" dirty="0" smtClean="0"/>
              <a:t>possível </a:t>
            </a:r>
            <a:r>
              <a:rPr lang="pt-BR" sz="800" dirty="0"/>
              <a:t>medir o comportamento da aplicação em teste nos diferentes tipos de navegadores existentes.</a:t>
            </a:r>
          </a:p>
          <a:p>
            <a:pPr algn="just"/>
            <a:r>
              <a:rPr lang="pt-BR" sz="800" dirty="0"/>
              <a:t> </a:t>
            </a:r>
          </a:p>
          <a:p>
            <a:pPr algn="just"/>
            <a:r>
              <a:rPr lang="pt-BR" sz="800" b="1" dirty="0"/>
              <a:t>Simulação de banda de internet:</a:t>
            </a:r>
            <a:endParaRPr lang="pt-BR" sz="800" dirty="0"/>
          </a:p>
          <a:p>
            <a:pPr algn="just"/>
            <a:r>
              <a:rPr lang="pt-BR" sz="800" dirty="0"/>
              <a:t>Importante também identificar o tipo de rede utilizado pelos clientes. No teste de software - teste de performance também podemos definir a largura de banda a ser testada. Por exemplo, se sua aplicação é predominantemente acessada por internet </a:t>
            </a:r>
            <a:r>
              <a:rPr lang="pt-BR" sz="800" dirty="0" smtClean="0"/>
              <a:t>móvel, </a:t>
            </a:r>
            <a:r>
              <a:rPr lang="pt-BR" sz="800" dirty="0"/>
              <a:t>é importante definir nos testes uma porcentagem de usuários simultâneos utilizando esta tecnologia.</a:t>
            </a:r>
            <a:endParaRPr lang="pt-BR" sz="800" dirty="0">
              <a:effectLst/>
            </a:endParaRPr>
          </a:p>
        </p:txBody>
      </p:sp>
      <p:pic>
        <p:nvPicPr>
          <p:cNvPr id="8194"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0072" y="1053497"/>
            <a:ext cx="1596940" cy="166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107504" y="3087570"/>
            <a:ext cx="7678288" cy="954107"/>
          </a:xfrm>
          <a:prstGeom prst="rect">
            <a:avLst/>
          </a:prstGeom>
        </p:spPr>
        <p:txBody>
          <a:bodyPr wrap="square">
            <a:spAutoFit/>
          </a:bodyPr>
          <a:lstStyle/>
          <a:p>
            <a:pPr algn="just"/>
            <a:r>
              <a:rPr lang="pt-BR" sz="800" dirty="0"/>
              <a:t>Tão importante quanto os outros itens anteriores do teste de Software e Teste de Performance, é definir a quantidade necessária de agentes de teste ou quantidade de </a:t>
            </a:r>
            <a:r>
              <a:rPr lang="pt-BR" sz="800" dirty="0" err="1"/>
              <a:t>enderecos</a:t>
            </a:r>
            <a:r>
              <a:rPr lang="pt-BR" sz="800" dirty="0"/>
              <a:t> </a:t>
            </a:r>
            <a:r>
              <a:rPr lang="pt-BR" sz="800" dirty="0" err="1"/>
              <a:t>IPs</a:t>
            </a:r>
            <a:r>
              <a:rPr lang="pt-BR" sz="800" dirty="0"/>
              <a:t> distintos para realizar o teste de performance. Aplicações em </a:t>
            </a:r>
            <a:r>
              <a:rPr lang="pt-BR" sz="800" dirty="0" err="1"/>
              <a:t>load</a:t>
            </a:r>
            <a:r>
              <a:rPr lang="pt-BR" sz="800" dirty="0"/>
              <a:t> balance ou com limitações de conexão originadas de um mesmo endereço IP, devem ser acessadas </a:t>
            </a:r>
            <a:r>
              <a:rPr lang="pt-BR" sz="800" dirty="0" smtClean="0"/>
              <a:t>através </a:t>
            </a:r>
            <a:r>
              <a:rPr lang="pt-BR" sz="800" dirty="0"/>
              <a:t>de diferentes hosts de internet.</a:t>
            </a:r>
          </a:p>
          <a:p>
            <a:pPr algn="just"/>
            <a:r>
              <a:rPr lang="pt-BR" sz="800" dirty="0"/>
              <a:t> </a:t>
            </a:r>
          </a:p>
          <a:p>
            <a:pPr algn="just"/>
            <a:r>
              <a:rPr lang="pt-BR" sz="800" dirty="0"/>
              <a:t>Todos os testes de software - teste de performance realizados pela </a:t>
            </a:r>
            <a:r>
              <a:rPr lang="pt-BR" sz="800" b="1" dirty="0"/>
              <a:t>Testar.me</a:t>
            </a:r>
            <a:r>
              <a:rPr lang="pt-BR" sz="800" dirty="0"/>
              <a:t> replicam de forma mais fiel </a:t>
            </a:r>
            <a:r>
              <a:rPr lang="pt-BR" sz="800" dirty="0" err="1"/>
              <a:t>possivel</a:t>
            </a:r>
            <a:r>
              <a:rPr lang="pt-BR" sz="800" dirty="0"/>
              <a:t> esta situação.</a:t>
            </a:r>
          </a:p>
          <a:p>
            <a:pPr algn="just"/>
            <a:r>
              <a:rPr lang="pt-BR" sz="800" dirty="0"/>
              <a:t> </a:t>
            </a:r>
          </a:p>
          <a:p>
            <a:pPr algn="just"/>
            <a:r>
              <a:rPr lang="pt-BR" sz="800" dirty="0"/>
              <a:t>Os testes de performance são originados de diferentes endereços </a:t>
            </a:r>
            <a:r>
              <a:rPr lang="pt-BR" sz="800" dirty="0" err="1"/>
              <a:t>IPs</a:t>
            </a:r>
            <a:r>
              <a:rPr lang="pt-BR" sz="800" dirty="0"/>
              <a:t> e servidores que </a:t>
            </a:r>
            <a:r>
              <a:rPr lang="pt-BR" sz="800" dirty="0" smtClean="0"/>
              <a:t>possuímos. </a:t>
            </a:r>
            <a:endParaRPr lang="pt-BR" sz="800" dirty="0">
              <a:effectLst/>
            </a:endParaRPr>
          </a:p>
        </p:txBody>
      </p:sp>
      <p:sp>
        <p:nvSpPr>
          <p:cNvPr id="4" name="Retângulo 3"/>
          <p:cNvSpPr/>
          <p:nvPr/>
        </p:nvSpPr>
        <p:spPr>
          <a:xfrm>
            <a:off x="107504" y="123478"/>
            <a:ext cx="5652120" cy="369332"/>
          </a:xfrm>
          <a:prstGeom prst="rect">
            <a:avLst/>
          </a:prstGeom>
        </p:spPr>
        <p:txBody>
          <a:bodyPr wrap="square">
            <a:spAutoFit/>
          </a:bodyPr>
          <a:lstStyle/>
          <a:p>
            <a:r>
              <a:rPr lang="pt-BR" b="1" dirty="0"/>
              <a:t>Teste de Software - Teste de Performance</a:t>
            </a:r>
            <a:endParaRPr lang="pt-BR" dirty="0"/>
          </a:p>
        </p:txBody>
      </p:sp>
      <p:pic>
        <p:nvPicPr>
          <p:cNvPr id="8" name="Picture 2" descr="http://static.wixstatic.com/media/bc10f675c2724722a4b51ae6a7a7388d.png_srz_p_27_27_75_22_0.50_1.20_0.00_png_srz">
            <a:hlinkClick r:id="rId5"/>
          </p:cNvPr>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6395" y="475128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tatic.wixstatic.com/media/4057345bcf57474b96976284050c00df.png_srz_p_27_27_75_22_0.50_1.20_0.00_png_srz">
            <a:hlinkClick r:id="rId7"/>
          </p:cNvPr>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3592" y="474865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tatic.wixstatic.com/media/aa0402eb9ba2430d9d0620b59556efca.png_srz_p_27_27_75_22_0.50_1.20_0.00_png_srz">
            <a:hlinkClick r:id="rId9"/>
          </p:cNvPr>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2576" y="475128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tatic.wixstatic.com/media/870f97661ed14a5bb2d96ecbddec0aed.png_srz_p_27_27_75_22_0.50_1.20_0.00_png_srz">
            <a:hlinkClick r:id="rId11"/>
          </p:cNvPr>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213815" y="474920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tatic.wixstatic.com/media/70b1c5a67d2349e3933570b344b1d54d.png_srz_p_27_27_75_22_0.50_1.20_0.00_png_srz">
            <a:hlinkClick r:id="rId13"/>
          </p:cNvPr>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475656" y="4755133"/>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tatic.wixstatic.com/media/45bce1d726f64f1999c49feae57f6298.png_srz_p_27_27_75_22_0.50_1.20_0.00_png_srz">
            <a:hlinkClick r:id="rId15"/>
          </p:cNvPr>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739902" y="475513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static.wixstatic.com/media/b54ca3aedd9b4906a07a75b77e86e102.png_srz_p_27_27_75_22_0.50_1.20_0.00_png_srz">
            <a:hlinkClick r:id="rId17"/>
          </p:cNvPr>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993998" y="4749207"/>
            <a:ext cx="216000" cy="21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66456" y="843817"/>
            <a:ext cx="4572000" cy="1938992"/>
          </a:xfrm>
          <a:prstGeom prst="rect">
            <a:avLst/>
          </a:prstGeom>
        </p:spPr>
        <p:txBody>
          <a:bodyPr>
            <a:spAutoFit/>
          </a:bodyPr>
          <a:lstStyle/>
          <a:p>
            <a:r>
              <a:rPr lang="pt-BR" sz="800" b="1" u="sng" dirty="0"/>
              <a:t>5- Durante a execução do teste de performance e teste de software</a:t>
            </a:r>
            <a:endParaRPr lang="pt-BR" sz="800" dirty="0"/>
          </a:p>
          <a:p>
            <a:r>
              <a:rPr lang="pt-BR" sz="800" dirty="0"/>
              <a:t> </a:t>
            </a:r>
          </a:p>
          <a:p>
            <a:r>
              <a:rPr lang="pt-BR" sz="800" dirty="0"/>
              <a:t>Além das coletas mencionadas nos itens anteriores, durante a execução de um teste de software - teste de performance, devem ser coletados e analisados itens, como: </a:t>
            </a:r>
          </a:p>
          <a:p>
            <a:r>
              <a:rPr lang="pt-BR" sz="800" dirty="0"/>
              <a:t> </a:t>
            </a:r>
          </a:p>
          <a:p>
            <a:r>
              <a:rPr lang="pt-BR" sz="800" dirty="0"/>
              <a:t>- O Tempo médio de resposta.</a:t>
            </a:r>
          </a:p>
          <a:p>
            <a:r>
              <a:rPr lang="pt-BR" sz="800" dirty="0"/>
              <a:t>- Tempo máximo e </a:t>
            </a:r>
            <a:r>
              <a:rPr lang="pt-BR" sz="800" dirty="0" smtClean="0"/>
              <a:t>mínimo </a:t>
            </a:r>
            <a:r>
              <a:rPr lang="pt-BR" sz="800" dirty="0"/>
              <a:t>de resposta.</a:t>
            </a:r>
          </a:p>
          <a:p>
            <a:r>
              <a:rPr lang="pt-BR" sz="800" dirty="0"/>
              <a:t>- Quantidade de operações </a:t>
            </a:r>
            <a:r>
              <a:rPr lang="pt-BR" sz="800" dirty="0" err="1"/>
              <a:t>vs</a:t>
            </a:r>
            <a:r>
              <a:rPr lang="pt-BR" sz="800" dirty="0"/>
              <a:t> unidade de tempo.</a:t>
            </a:r>
          </a:p>
          <a:p>
            <a:r>
              <a:rPr lang="pt-BR" sz="800" dirty="0"/>
              <a:t>- Testes por segundo.</a:t>
            </a:r>
          </a:p>
          <a:p>
            <a:r>
              <a:rPr lang="pt-BR" sz="800" dirty="0"/>
              <a:t>- Testes que resultaram em falha.</a:t>
            </a:r>
          </a:p>
          <a:p>
            <a:r>
              <a:rPr lang="pt-BR" sz="800" dirty="0"/>
              <a:t>- Tempo médio do teste.</a:t>
            </a:r>
          </a:p>
          <a:p>
            <a:r>
              <a:rPr lang="pt-BR" sz="800" dirty="0"/>
              <a:t>- Transações por segundo.</a:t>
            </a:r>
          </a:p>
          <a:p>
            <a:r>
              <a:rPr lang="pt-BR" sz="800" dirty="0"/>
              <a:t>- </a:t>
            </a:r>
            <a:r>
              <a:rPr lang="pt-BR" sz="800" dirty="0" smtClean="0"/>
              <a:t>Requisições </a:t>
            </a:r>
            <a:r>
              <a:rPr lang="pt-BR" sz="800" dirty="0"/>
              <a:t>por segundo.</a:t>
            </a:r>
          </a:p>
          <a:p>
            <a:r>
              <a:rPr lang="pt-BR" sz="800" dirty="0"/>
              <a:t>- Tamanho das requisições HTTP, componentes, imagens. </a:t>
            </a:r>
          </a:p>
          <a:p>
            <a:r>
              <a:rPr lang="pt-BR" sz="800" dirty="0"/>
              <a:t>- Componentes cacheados pelo navegador web, entre outros</a:t>
            </a:r>
            <a:endParaRPr lang="pt-BR" sz="800" dirty="0">
              <a:effectLst/>
            </a:endParaRPr>
          </a:p>
        </p:txBody>
      </p:sp>
      <p:pic>
        <p:nvPicPr>
          <p:cNvPr id="9218"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167" y="843558"/>
            <a:ext cx="1624327" cy="220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107504" y="3310651"/>
            <a:ext cx="4572000" cy="1323439"/>
          </a:xfrm>
          <a:prstGeom prst="rect">
            <a:avLst/>
          </a:prstGeom>
        </p:spPr>
        <p:txBody>
          <a:bodyPr>
            <a:spAutoFit/>
          </a:bodyPr>
          <a:lstStyle/>
          <a:p>
            <a:pPr algn="just"/>
            <a:r>
              <a:rPr lang="pt-BR" sz="800" b="1" u="sng" dirty="0"/>
              <a:t>6- Entrega e relatório do teste de performance e teste de software</a:t>
            </a:r>
            <a:endParaRPr lang="pt-BR" sz="800" dirty="0"/>
          </a:p>
          <a:p>
            <a:pPr algn="just"/>
            <a:r>
              <a:rPr lang="pt-BR" sz="800" dirty="0"/>
              <a:t> </a:t>
            </a:r>
          </a:p>
          <a:p>
            <a:pPr algn="just"/>
            <a:r>
              <a:rPr lang="pt-BR" sz="800" dirty="0"/>
              <a:t>A entrega e relatório dos resultados </a:t>
            </a:r>
            <a:r>
              <a:rPr lang="pt-BR" sz="800" dirty="0" smtClean="0"/>
              <a:t>do teste </a:t>
            </a:r>
            <a:r>
              <a:rPr lang="pt-BR" sz="800" dirty="0"/>
              <a:t>de performance e teste de software realizado pela </a:t>
            </a:r>
            <a:r>
              <a:rPr lang="pt-BR" sz="800" dirty="0" err="1"/>
              <a:t>Testarme</a:t>
            </a:r>
            <a:r>
              <a:rPr lang="pt-BR" sz="800" dirty="0"/>
              <a:t> é personalizado de acordo com o tipo de sistema e teste.</a:t>
            </a:r>
          </a:p>
          <a:p>
            <a:pPr algn="just"/>
            <a:r>
              <a:rPr lang="pt-BR" sz="800" dirty="0"/>
              <a:t> </a:t>
            </a:r>
          </a:p>
          <a:p>
            <a:pPr algn="just"/>
            <a:r>
              <a:rPr lang="pt-BR" sz="800" dirty="0"/>
              <a:t>Além dos itens descritos no item 5, deve informar as medidas a serem tomadas para melhoria da performance. (Ou sugestões de melhoria). </a:t>
            </a:r>
          </a:p>
          <a:p>
            <a:pPr algn="just"/>
            <a:r>
              <a:rPr lang="pt-BR" sz="800" dirty="0"/>
              <a:t> </a:t>
            </a:r>
          </a:p>
          <a:p>
            <a:pPr algn="just"/>
            <a:r>
              <a:rPr lang="pt-BR" sz="800" dirty="0"/>
              <a:t>Como também o numero máximo de conexões ou usuários simultâneos suportadas e qual foi o ponto de exaustão </a:t>
            </a:r>
            <a:r>
              <a:rPr lang="pt-BR" sz="800" dirty="0" smtClean="0"/>
              <a:t>encontrado </a:t>
            </a:r>
            <a:r>
              <a:rPr lang="pt-BR" sz="800" dirty="0"/>
              <a:t>no teste de performance</a:t>
            </a:r>
            <a:endParaRPr lang="pt-BR" sz="800" dirty="0">
              <a:effectLst/>
            </a:endParaRPr>
          </a:p>
        </p:txBody>
      </p:sp>
      <p:pic>
        <p:nvPicPr>
          <p:cNvPr id="9219" name="Picture 3">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17571" y="1275606"/>
            <a:ext cx="1962153" cy="2046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ângulo 3"/>
          <p:cNvSpPr/>
          <p:nvPr/>
        </p:nvSpPr>
        <p:spPr>
          <a:xfrm>
            <a:off x="5004048" y="3507854"/>
            <a:ext cx="3024336" cy="1323439"/>
          </a:xfrm>
          <a:prstGeom prst="rect">
            <a:avLst/>
          </a:prstGeom>
        </p:spPr>
        <p:txBody>
          <a:bodyPr wrap="square">
            <a:spAutoFit/>
          </a:bodyPr>
          <a:lstStyle/>
          <a:p>
            <a:pPr algn="just"/>
            <a:r>
              <a:rPr lang="pt-BR" sz="800" b="1" u="sng" dirty="0"/>
              <a:t>7- </a:t>
            </a:r>
            <a:r>
              <a:rPr lang="pt-BR" sz="800" b="1" u="sng" dirty="0" err="1"/>
              <a:t>ReTeste</a:t>
            </a:r>
            <a:r>
              <a:rPr lang="pt-BR" sz="800" b="1" u="sng" dirty="0"/>
              <a:t> teste de performance e teste de software</a:t>
            </a:r>
            <a:endParaRPr lang="pt-BR" sz="800" dirty="0"/>
          </a:p>
          <a:p>
            <a:pPr algn="just"/>
            <a:r>
              <a:rPr lang="pt-BR" sz="800" dirty="0"/>
              <a:t> </a:t>
            </a:r>
          </a:p>
          <a:p>
            <a:pPr algn="just"/>
            <a:r>
              <a:rPr lang="pt-BR" sz="800" dirty="0"/>
              <a:t>O teste de software - testes de performance deverão ser repetidos até que a aplicação apresente o desempenho necessário. Não se trata de retrabalho, mas de procedimento comum e regular, pois em geral o primeiro ciclo de testes é que possibilita a identificação de melhorias a serem realizadas pelos desenvolvedores da aplicação. Após esta otimização, a aplicação deve ser submetida a um novo ciclo de testes, a fim de validar a melhora em seu desempenho. </a:t>
            </a:r>
            <a:endParaRPr lang="pt-BR" sz="800" dirty="0">
              <a:effectLst/>
            </a:endParaRPr>
          </a:p>
        </p:txBody>
      </p:sp>
      <p:sp>
        <p:nvSpPr>
          <p:cNvPr id="5" name="Retângulo 4"/>
          <p:cNvSpPr/>
          <p:nvPr/>
        </p:nvSpPr>
        <p:spPr>
          <a:xfrm>
            <a:off x="107504" y="123478"/>
            <a:ext cx="5544616" cy="369332"/>
          </a:xfrm>
          <a:prstGeom prst="rect">
            <a:avLst/>
          </a:prstGeom>
        </p:spPr>
        <p:txBody>
          <a:bodyPr wrap="square">
            <a:spAutoFit/>
          </a:bodyPr>
          <a:lstStyle/>
          <a:p>
            <a:r>
              <a:rPr lang="pt-BR" b="1" dirty="0"/>
              <a:t>Teste de Software - Teste de Performance</a:t>
            </a:r>
            <a:endParaRPr lang="pt-BR" dirty="0"/>
          </a:p>
        </p:txBody>
      </p:sp>
      <p:pic>
        <p:nvPicPr>
          <p:cNvPr id="30" name="Picture 2" descr="http://static.wixstatic.com/media/bc10f675c2724722a4b51ae6a7a7388d.png_srz_p_27_27_75_22_0.50_1.20_0.00_png_srz">
            <a:hlinkClick r:id="rId7"/>
          </p:cNvPr>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6395" y="475128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static.wixstatic.com/media/4057345bcf57474b96976284050c00df.png_srz_p_27_27_75_22_0.50_1.20_0.00_png_srz">
            <a:hlinkClick r:id="rId9"/>
          </p:cNvPr>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3592" y="474865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static.wixstatic.com/media/aa0402eb9ba2430d9d0620b59556efca.png_srz_p_27_27_75_22_0.50_1.20_0.00_png_srz">
            <a:hlinkClick r:id="rId11"/>
          </p:cNvPr>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52576" y="475128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http://static.wixstatic.com/media/870f97661ed14a5bb2d96ecbddec0aed.png_srz_p_27_27_75_22_0.50_1.20_0.00_png_srz">
            <a:hlinkClick r:id="rId13"/>
          </p:cNvPr>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213815" y="474920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static.wixstatic.com/media/70b1c5a67d2349e3933570b344b1d54d.png_srz_p_27_27_75_22_0.50_1.20_0.00_png_srz">
            <a:hlinkClick r:id="rId15"/>
          </p:cNvPr>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475656" y="4755133"/>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http://static.wixstatic.com/media/45bce1d726f64f1999c49feae57f6298.png_srz_p_27_27_75_22_0.50_1.20_0.00_png_srz">
            <a:hlinkClick r:id="rId17"/>
          </p:cNvPr>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739902" y="475513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4" descr="http://static.wixstatic.com/media/b54ca3aedd9b4906a07a75b77e86e102.png_srz_p_27_27_75_22_0.50_1.20_0.00_png_srz">
            <a:hlinkClick r:id="rId19"/>
          </p:cNvPr>
          <p:cNvPicPr>
            <a:picLocks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993998" y="4749207"/>
            <a:ext cx="216000" cy="21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1463</TotalTime>
  <Words>888</Words>
  <Application>Microsoft Office PowerPoint</Application>
  <PresentationFormat>Apresentação na tela (16:9)</PresentationFormat>
  <Paragraphs>194</Paragraphs>
  <Slides>21</Slides>
  <Notes>20</Notes>
  <HiddenSlides>0</HiddenSlides>
  <MMClips>0</MMClips>
  <ScaleCrop>false</ScaleCrop>
  <HeadingPairs>
    <vt:vector size="4" baseType="variant">
      <vt:variant>
        <vt:lpstr>Tema</vt:lpstr>
      </vt:variant>
      <vt:variant>
        <vt:i4>2</vt:i4>
      </vt:variant>
      <vt:variant>
        <vt:lpstr>Títulos de slides</vt:lpstr>
      </vt:variant>
      <vt:variant>
        <vt:i4>21</vt:i4>
      </vt:variant>
    </vt:vector>
  </HeadingPairs>
  <TitlesOfParts>
    <vt:vector size="23" baseType="lpstr">
      <vt:lpstr>Tema do Office</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Teste de Software e Teste de performance e stress testing - Testarme</dc:title>
  <dc:subject>Teste de software</dc:subject>
  <dc:creator>http://www.testar.me</dc:creator>
  <cp:keywords>Teste de Software e Teste de performance e stress testing - Testarme</cp:keywords>
  <dc:description>Teste de performance, teste funcional automatizado, teste de software, qualidade de software, arquitetura de software, teste de invasão, monitoramento de sites</dc:description>
  <cp:lastModifiedBy>hugo</cp:lastModifiedBy>
  <cp:revision>184</cp:revision>
  <dcterms:created xsi:type="dcterms:W3CDTF">2010-05-25T00:23:07Z</dcterms:created>
  <dcterms:modified xsi:type="dcterms:W3CDTF">2015-07-27T23:12:33Z</dcterms:modified>
  <cp:category>Teste de Software e Teste de performance e stress testing - Testarme</cp:category>
  <cp:contentStatus>online</cp:contentStatus>
</cp:coreProperties>
</file>